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7" r:id="rId2"/>
    <p:sldId id="259" r:id="rId3"/>
    <p:sldId id="260" r:id="rId4"/>
    <p:sldId id="261" r:id="rId5"/>
    <p:sldId id="258" r:id="rId6"/>
    <p:sldId id="272" r:id="rId7"/>
    <p:sldId id="263" r:id="rId8"/>
    <p:sldId id="262" r:id="rId9"/>
    <p:sldId id="265" r:id="rId10"/>
    <p:sldId id="266" r:id="rId11"/>
    <p:sldId id="269" r:id="rId12"/>
    <p:sldId id="267"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93F03-5158-413F-85A8-9CE1AD2FD712}" type="datetimeFigureOut">
              <a:rPr lang="en-US" smtClean="0"/>
              <a:t>3/6/2019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80193-8FEB-401E-8C17-3FEE3C5D6897}" type="slidenum">
              <a:rPr lang="en-US" smtClean="0"/>
              <a:t>‹#›</a:t>
            </a:fld>
            <a:endParaRPr lang="en-US"/>
          </a:p>
        </p:txBody>
      </p:sp>
    </p:spTree>
    <p:extLst>
      <p:ext uri="{BB962C8B-B14F-4D97-AF65-F5344CB8AC3E}">
        <p14:creationId xmlns:p14="http://schemas.microsoft.com/office/powerpoint/2010/main" val="158299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a:p>
        </p:txBody>
      </p:sp>
      <p:sp>
        <p:nvSpPr>
          <p:cNvPr id="4" name="Slide Number Placeholder 3"/>
          <p:cNvSpPr>
            <a:spLocks noGrp="1"/>
          </p:cNvSpPr>
          <p:nvPr>
            <p:ph type="sldNum" sz="quarter" idx="10"/>
          </p:nvPr>
        </p:nvSpPr>
        <p:spPr/>
        <p:txBody>
          <a:bodyPr/>
          <a:lstStyle/>
          <a:p>
            <a:fld id="{0E2AB78A-E6F4-354C-978E-99183B84583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5761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sz="6600" dirty="0" smtClean="0">
                <a:latin typeface="Arial" panose="020B0604020202020204" pitchFamily="34" charset="0"/>
                <a:cs typeface="Arial" panose="020B0604020202020204" pitchFamily="34" charset="0"/>
              </a:rPr>
              <a:t>Танай суманд ямар хүмүүсийн төлөөллөөс бүрдсэн бэ?</a:t>
            </a:r>
            <a:endParaRPr lang="mn-MN" sz="6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2AB78A-E6F4-354C-978E-99183B84583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8939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a:p>
        </p:txBody>
      </p:sp>
      <p:sp>
        <p:nvSpPr>
          <p:cNvPr id="4" name="Slide Number Placeholder 3"/>
          <p:cNvSpPr>
            <a:spLocks noGrp="1"/>
          </p:cNvSpPr>
          <p:nvPr>
            <p:ph type="sldNum" sz="quarter" idx="10"/>
          </p:nvPr>
        </p:nvSpPr>
        <p:spPr/>
        <p:txBody>
          <a:bodyPr/>
          <a:lstStyle/>
          <a:p>
            <a:fld id="{0E2AB78A-E6F4-354C-978E-99183B84583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2278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dirty="0"/>
          </a:p>
        </p:txBody>
      </p:sp>
      <p:sp>
        <p:nvSpPr>
          <p:cNvPr id="4" name="Slide Number Placeholder 3"/>
          <p:cNvSpPr>
            <a:spLocks noGrp="1"/>
          </p:cNvSpPr>
          <p:nvPr>
            <p:ph type="sldNum" sz="quarter" idx="10"/>
          </p:nvPr>
        </p:nvSpPr>
        <p:spPr/>
        <p:txBody>
          <a:bodyPr/>
          <a:lstStyle/>
          <a:p>
            <a:fld id="{0E2AB78A-E6F4-354C-978E-99183B84583E}" type="slidenum">
              <a:rPr lang="en-US" smtClean="0"/>
              <a:t>7</a:t>
            </a:fld>
            <a:endParaRPr lang="en-US"/>
          </a:p>
        </p:txBody>
      </p:sp>
    </p:spTree>
    <p:extLst>
      <p:ext uri="{BB962C8B-B14F-4D97-AF65-F5344CB8AC3E}">
        <p14:creationId xmlns:p14="http://schemas.microsoft.com/office/powerpoint/2010/main" val="248567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a:p>
        </p:txBody>
      </p:sp>
      <p:sp>
        <p:nvSpPr>
          <p:cNvPr id="4" name="Slide Number Placeholder 3"/>
          <p:cNvSpPr>
            <a:spLocks noGrp="1"/>
          </p:cNvSpPr>
          <p:nvPr>
            <p:ph type="sldNum" sz="quarter" idx="10"/>
          </p:nvPr>
        </p:nvSpPr>
        <p:spPr/>
        <p:txBody>
          <a:bodyPr/>
          <a:lstStyle/>
          <a:p>
            <a:fld id="{0E2AB78A-E6F4-354C-978E-99183B84583E}" type="slidenum">
              <a:rPr lang="en-US" smtClean="0"/>
              <a:t>9</a:t>
            </a:fld>
            <a:endParaRPr lang="en-US"/>
          </a:p>
        </p:txBody>
      </p:sp>
    </p:spTree>
    <p:extLst>
      <p:ext uri="{BB962C8B-B14F-4D97-AF65-F5344CB8AC3E}">
        <p14:creationId xmlns:p14="http://schemas.microsoft.com/office/powerpoint/2010/main" val="160903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smtClean="0"/>
              <a:t>Олон шалгуур үзүүлэлтээр эрэмбэлэх аргачлал нь дараах ач холбогдолтой юм. Үүнд: </a:t>
            </a:r>
          </a:p>
          <a:p>
            <a:pPr marL="0" indent="0">
              <a:buNone/>
            </a:pPr>
            <a:r>
              <a:rPr lang="mn-MN" dirty="0" smtClean="0"/>
              <a:t>	 - Урьдчилан сонгон авсан үзүүлэлтэд үндэслэн төслийн санал бүрд боломжит дүн шинжилгээ хийх</a:t>
            </a:r>
          </a:p>
          <a:p>
            <a:pPr marL="0" indent="0">
              <a:buNone/>
            </a:pPr>
            <a:r>
              <a:rPr lang="mn-MN" dirty="0" smtClean="0"/>
              <a:t>	- Төслийн саналуудыг харьцуулж хэрхэн тэргүүлэх чиглэлийн төслүүдийг тодорхойлон шийдвэр гарсан тухай тайлбарлах боломж бүрдүүлнэ.</a:t>
            </a:r>
          </a:p>
          <a:p>
            <a:endParaRPr lang="mn-MN" dirty="0"/>
          </a:p>
        </p:txBody>
      </p:sp>
      <p:sp>
        <p:nvSpPr>
          <p:cNvPr id="4" name="Slide Number Placeholder 3"/>
          <p:cNvSpPr>
            <a:spLocks noGrp="1"/>
          </p:cNvSpPr>
          <p:nvPr>
            <p:ph type="sldNum" sz="quarter" idx="10"/>
          </p:nvPr>
        </p:nvSpPr>
        <p:spPr/>
        <p:txBody>
          <a:bodyPr/>
          <a:lstStyle/>
          <a:p>
            <a:fld id="{0E2AB78A-E6F4-354C-978E-99183B84583E}" type="slidenum">
              <a:rPr lang="en-US" smtClean="0"/>
              <a:t>10</a:t>
            </a:fld>
            <a:endParaRPr lang="en-US"/>
          </a:p>
        </p:txBody>
      </p:sp>
    </p:spTree>
    <p:extLst>
      <p:ext uri="{BB962C8B-B14F-4D97-AF65-F5344CB8AC3E}">
        <p14:creationId xmlns:p14="http://schemas.microsoft.com/office/powerpoint/2010/main" val="175261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dirty="0"/>
          </a:p>
        </p:txBody>
      </p:sp>
      <p:sp>
        <p:nvSpPr>
          <p:cNvPr id="4" name="Slide Number Placeholder 3"/>
          <p:cNvSpPr>
            <a:spLocks noGrp="1"/>
          </p:cNvSpPr>
          <p:nvPr>
            <p:ph type="sldNum" sz="quarter" idx="10"/>
          </p:nvPr>
        </p:nvSpPr>
        <p:spPr/>
        <p:txBody>
          <a:bodyPr/>
          <a:lstStyle/>
          <a:p>
            <a:fld id="{0E2AB78A-E6F4-354C-978E-99183B84583E}" type="slidenum">
              <a:rPr lang="en-US" smtClean="0"/>
              <a:t>11</a:t>
            </a:fld>
            <a:endParaRPr lang="en-US"/>
          </a:p>
        </p:txBody>
      </p:sp>
    </p:spTree>
    <p:extLst>
      <p:ext uri="{BB962C8B-B14F-4D97-AF65-F5344CB8AC3E}">
        <p14:creationId xmlns:p14="http://schemas.microsoft.com/office/powerpoint/2010/main" val="26091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a:p>
        </p:txBody>
      </p:sp>
      <p:sp>
        <p:nvSpPr>
          <p:cNvPr id="4" name="Slide Number Placeholder 3"/>
          <p:cNvSpPr>
            <a:spLocks noGrp="1"/>
          </p:cNvSpPr>
          <p:nvPr>
            <p:ph type="sldNum" sz="quarter" idx="10"/>
          </p:nvPr>
        </p:nvSpPr>
        <p:spPr/>
        <p:txBody>
          <a:bodyPr/>
          <a:lstStyle/>
          <a:p>
            <a:fld id="{0E2AB78A-E6F4-354C-978E-99183B84583E}" type="slidenum">
              <a:rPr lang="en-US" smtClean="0"/>
              <a:t>13</a:t>
            </a:fld>
            <a:endParaRPr lang="en-US"/>
          </a:p>
        </p:txBody>
      </p:sp>
    </p:spTree>
    <p:extLst>
      <p:ext uri="{BB962C8B-B14F-4D97-AF65-F5344CB8AC3E}">
        <p14:creationId xmlns:p14="http://schemas.microsoft.com/office/powerpoint/2010/main" val="404165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a:p>
        </p:txBody>
      </p:sp>
      <p:sp>
        <p:nvSpPr>
          <p:cNvPr id="4" name="Slide Number Placeholder 3"/>
          <p:cNvSpPr>
            <a:spLocks noGrp="1"/>
          </p:cNvSpPr>
          <p:nvPr>
            <p:ph type="sldNum" sz="quarter" idx="10"/>
          </p:nvPr>
        </p:nvSpPr>
        <p:spPr/>
        <p:txBody>
          <a:bodyPr/>
          <a:lstStyle/>
          <a:p>
            <a:fld id="{0E2AB78A-E6F4-354C-978E-99183B84583E}" type="slidenum">
              <a:rPr lang="en-US" smtClean="0"/>
              <a:t>14</a:t>
            </a:fld>
            <a:endParaRPr lang="en-US"/>
          </a:p>
        </p:txBody>
      </p:sp>
    </p:spTree>
    <p:extLst>
      <p:ext uri="{BB962C8B-B14F-4D97-AF65-F5344CB8AC3E}">
        <p14:creationId xmlns:p14="http://schemas.microsoft.com/office/powerpoint/2010/main" val="2502177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E58A5F-547B-4183-A73D-B74267039613}" type="datetime1">
              <a:rPr lang="mn-MN" smtClean="0">
                <a:solidFill>
                  <a:prstClr val="black">
                    <a:tint val="75000"/>
                  </a:prstClr>
                </a:solidFill>
              </a:rPr>
              <a:t>2019.03.06</a:t>
            </a:fld>
            <a:endParaRPr lang="mn-MN">
              <a:solidFill>
                <a:prstClr val="black">
                  <a:tint val="75000"/>
                </a:prstClr>
              </a:solidFill>
            </a:endParaRPr>
          </a:p>
        </p:txBody>
      </p:sp>
      <p:sp>
        <p:nvSpPr>
          <p:cNvPr id="5" name="Footer Placeholder 4"/>
          <p:cNvSpPr>
            <a:spLocks noGrp="1"/>
          </p:cNvSpPr>
          <p:nvPr>
            <p:ph type="ftr" sz="quarter" idx="11"/>
          </p:nvPr>
        </p:nvSpPr>
        <p:spPr/>
        <p:txBody>
          <a:bodyPr/>
          <a:lstStyle/>
          <a:p>
            <a:endParaRPr lang="mn-MN">
              <a:solidFill>
                <a:prstClr val="black">
                  <a:tint val="75000"/>
                </a:prstClr>
              </a:solidFill>
            </a:endParaRPr>
          </a:p>
        </p:txBody>
      </p:sp>
      <p:sp>
        <p:nvSpPr>
          <p:cNvPr id="6" name="Slide Number Placeholder 5"/>
          <p:cNvSpPr>
            <a:spLocks noGrp="1"/>
          </p:cNvSpPr>
          <p:nvPr>
            <p:ph type="sldNum" sz="quarter" idx="12"/>
          </p:nvPr>
        </p:nvSpPr>
        <p:spPr/>
        <p:txBody>
          <a:bodyPr/>
          <a:lstStyle/>
          <a:p>
            <a:fld id="{DB782087-8ABF-41B6-BABD-656686130C8A}" type="slidenum">
              <a:rPr lang="mn-MN" smtClean="0">
                <a:solidFill>
                  <a:prstClr val="black">
                    <a:tint val="75000"/>
                  </a:prstClr>
                </a:solidFill>
              </a:rPr>
              <a:pPr/>
              <a:t>‹#›</a:t>
            </a:fld>
            <a:endParaRPr lang="mn-MN">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9007" y="466397"/>
            <a:ext cx="3465467" cy="72459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7132" y="479835"/>
            <a:ext cx="1727165" cy="797153"/>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4622" y="471148"/>
            <a:ext cx="2353901" cy="719847"/>
          </a:xfrm>
          <a:prstGeom prst="rect">
            <a:avLst/>
          </a:prstGeom>
        </p:spPr>
      </p:pic>
      <p:sp>
        <p:nvSpPr>
          <p:cNvPr id="14" name="Rectangle 13"/>
          <p:cNvSpPr/>
          <p:nvPr userDrawn="1"/>
        </p:nvSpPr>
        <p:spPr>
          <a:xfrm>
            <a:off x="426720" y="1321503"/>
            <a:ext cx="11338560" cy="45719"/>
          </a:xfrm>
          <a:prstGeom prst="rect">
            <a:avLst/>
          </a:prstGeom>
          <a:solidFill>
            <a:srgbClr val="0856C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rtlCol="0" anchor="ctr"/>
          <a:lstStyle/>
          <a:p>
            <a:pPr algn="ctr" defTabSz="914173"/>
            <a:endParaRPr lang="mn-MN" sz="1867">
              <a:solidFill>
                <a:prstClr val="white"/>
              </a:solidFill>
            </a:endParaRPr>
          </a:p>
        </p:txBody>
      </p:sp>
    </p:spTree>
    <p:extLst>
      <p:ext uri="{BB962C8B-B14F-4D97-AF65-F5344CB8AC3E}">
        <p14:creationId xmlns:p14="http://schemas.microsoft.com/office/powerpoint/2010/main" val="52639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E4A8BC-B226-47D7-953D-D9FADACDC468}" type="datetime1">
              <a:rPr lang="mn-MN" smtClean="0">
                <a:solidFill>
                  <a:prstClr val="black">
                    <a:tint val="75000"/>
                  </a:prstClr>
                </a:solidFill>
              </a:rPr>
              <a:t>2019.03.06</a:t>
            </a:fld>
            <a:endParaRPr lang="mn-MN">
              <a:solidFill>
                <a:prstClr val="black">
                  <a:tint val="75000"/>
                </a:prstClr>
              </a:solidFill>
            </a:endParaRPr>
          </a:p>
        </p:txBody>
      </p:sp>
      <p:sp>
        <p:nvSpPr>
          <p:cNvPr id="5" name="Footer Placeholder 4"/>
          <p:cNvSpPr>
            <a:spLocks noGrp="1"/>
          </p:cNvSpPr>
          <p:nvPr>
            <p:ph type="ftr" sz="quarter" idx="11"/>
          </p:nvPr>
        </p:nvSpPr>
        <p:spPr/>
        <p:txBody>
          <a:bodyPr/>
          <a:lstStyle/>
          <a:p>
            <a:endParaRPr lang="mn-MN">
              <a:solidFill>
                <a:prstClr val="black">
                  <a:tint val="75000"/>
                </a:prstClr>
              </a:solidFill>
            </a:endParaRPr>
          </a:p>
        </p:txBody>
      </p:sp>
      <p:sp>
        <p:nvSpPr>
          <p:cNvPr id="6" name="Slide Number Placeholder 5"/>
          <p:cNvSpPr>
            <a:spLocks noGrp="1"/>
          </p:cNvSpPr>
          <p:nvPr>
            <p:ph type="sldNum" sz="quarter" idx="12"/>
          </p:nvPr>
        </p:nvSpPr>
        <p:spPr/>
        <p:txBody>
          <a:bodyPr/>
          <a:lstStyle/>
          <a:p>
            <a:fld id="{DB782087-8ABF-41B6-BABD-656686130C8A}" type="slidenum">
              <a:rPr lang="mn-MN" smtClean="0">
                <a:solidFill>
                  <a:prstClr val="black">
                    <a:tint val="75000"/>
                  </a:prstClr>
                </a:solidFill>
              </a:rPr>
              <a:pPr/>
              <a:t>‹#›</a:t>
            </a:fld>
            <a:endParaRPr lang="mn-MN">
              <a:solidFill>
                <a:prstClr val="black">
                  <a:tint val="75000"/>
                </a:prstClr>
              </a:solidFill>
            </a:endParaRPr>
          </a:p>
        </p:txBody>
      </p:sp>
    </p:spTree>
    <p:extLst>
      <p:ext uri="{BB962C8B-B14F-4D97-AF65-F5344CB8AC3E}">
        <p14:creationId xmlns:p14="http://schemas.microsoft.com/office/powerpoint/2010/main" val="190804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5870C7-D9A4-4CAC-908B-D6CD1BDC41F6}" type="datetime1">
              <a:rPr lang="mn-MN" smtClean="0">
                <a:solidFill>
                  <a:prstClr val="black">
                    <a:tint val="75000"/>
                  </a:prstClr>
                </a:solidFill>
              </a:rPr>
              <a:t>2019.03.06</a:t>
            </a:fld>
            <a:endParaRPr lang="mn-MN">
              <a:solidFill>
                <a:prstClr val="black">
                  <a:tint val="75000"/>
                </a:prstClr>
              </a:solidFill>
            </a:endParaRPr>
          </a:p>
        </p:txBody>
      </p:sp>
      <p:sp>
        <p:nvSpPr>
          <p:cNvPr id="5" name="Footer Placeholder 4"/>
          <p:cNvSpPr>
            <a:spLocks noGrp="1"/>
          </p:cNvSpPr>
          <p:nvPr>
            <p:ph type="ftr" sz="quarter" idx="11"/>
          </p:nvPr>
        </p:nvSpPr>
        <p:spPr/>
        <p:txBody>
          <a:bodyPr/>
          <a:lstStyle/>
          <a:p>
            <a:endParaRPr lang="mn-MN">
              <a:solidFill>
                <a:prstClr val="black">
                  <a:tint val="75000"/>
                </a:prstClr>
              </a:solidFill>
            </a:endParaRPr>
          </a:p>
        </p:txBody>
      </p:sp>
      <p:sp>
        <p:nvSpPr>
          <p:cNvPr id="6" name="Slide Number Placeholder 5"/>
          <p:cNvSpPr>
            <a:spLocks noGrp="1"/>
          </p:cNvSpPr>
          <p:nvPr>
            <p:ph type="sldNum" sz="quarter" idx="12"/>
          </p:nvPr>
        </p:nvSpPr>
        <p:spPr/>
        <p:txBody>
          <a:bodyPr/>
          <a:lstStyle/>
          <a:p>
            <a:fld id="{DB782087-8ABF-41B6-BABD-656686130C8A}" type="slidenum">
              <a:rPr lang="mn-MN" smtClean="0">
                <a:solidFill>
                  <a:prstClr val="black">
                    <a:tint val="75000"/>
                  </a:prstClr>
                </a:solidFill>
              </a:rPr>
              <a:pPr/>
              <a:t>‹#›</a:t>
            </a:fld>
            <a:endParaRPr lang="mn-MN">
              <a:solidFill>
                <a:prstClr val="black">
                  <a:tint val="75000"/>
                </a:prstClr>
              </a:solidFill>
            </a:endParaRPr>
          </a:p>
        </p:txBody>
      </p:sp>
    </p:spTree>
    <p:extLst>
      <p:ext uri="{BB962C8B-B14F-4D97-AF65-F5344CB8AC3E}">
        <p14:creationId xmlns:p14="http://schemas.microsoft.com/office/powerpoint/2010/main" val="143526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BA859E-2F18-4EB0-BE11-1B66D331515A}" type="datetime1">
              <a:rPr lang="mn-MN" smtClean="0">
                <a:solidFill>
                  <a:prstClr val="black">
                    <a:tint val="75000"/>
                  </a:prstClr>
                </a:solidFill>
              </a:rPr>
              <a:t>2019.03.06</a:t>
            </a:fld>
            <a:endParaRPr lang="mn-MN">
              <a:solidFill>
                <a:prstClr val="black">
                  <a:tint val="75000"/>
                </a:prstClr>
              </a:solidFill>
            </a:endParaRPr>
          </a:p>
        </p:txBody>
      </p:sp>
      <p:sp>
        <p:nvSpPr>
          <p:cNvPr id="5" name="Footer Placeholder 4"/>
          <p:cNvSpPr>
            <a:spLocks noGrp="1"/>
          </p:cNvSpPr>
          <p:nvPr>
            <p:ph type="ftr" sz="quarter" idx="11"/>
          </p:nvPr>
        </p:nvSpPr>
        <p:spPr/>
        <p:txBody>
          <a:bodyPr/>
          <a:lstStyle/>
          <a:p>
            <a:endParaRPr lang="mn-M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82087-8ABF-41B6-BABD-656686130C8A}" type="slidenum">
              <a:rPr lang="mn-MN" smtClean="0"/>
              <a:pPr/>
              <a:t>‹#›</a:t>
            </a:fld>
            <a:endParaRPr lang="mn-MN"/>
          </a:p>
        </p:txBody>
      </p:sp>
    </p:spTree>
    <p:extLst>
      <p:ext uri="{BB962C8B-B14F-4D97-AF65-F5344CB8AC3E}">
        <p14:creationId xmlns:p14="http://schemas.microsoft.com/office/powerpoint/2010/main" val="303589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F21A8-9A7B-4552-B268-E23170D40C6C}" type="datetime1">
              <a:rPr lang="mn-MN" smtClean="0">
                <a:solidFill>
                  <a:prstClr val="black">
                    <a:tint val="75000"/>
                  </a:prstClr>
                </a:solidFill>
              </a:rPr>
              <a:t>2019.03.06</a:t>
            </a:fld>
            <a:endParaRPr lang="mn-MN">
              <a:solidFill>
                <a:prstClr val="black">
                  <a:tint val="75000"/>
                </a:prstClr>
              </a:solidFill>
            </a:endParaRPr>
          </a:p>
        </p:txBody>
      </p:sp>
      <p:sp>
        <p:nvSpPr>
          <p:cNvPr id="5" name="Footer Placeholder 4"/>
          <p:cNvSpPr>
            <a:spLocks noGrp="1"/>
          </p:cNvSpPr>
          <p:nvPr>
            <p:ph type="ftr" sz="quarter" idx="11"/>
          </p:nvPr>
        </p:nvSpPr>
        <p:spPr/>
        <p:txBody>
          <a:bodyPr/>
          <a:lstStyle/>
          <a:p>
            <a:endParaRPr lang="mn-MN">
              <a:solidFill>
                <a:prstClr val="black">
                  <a:tint val="75000"/>
                </a:prstClr>
              </a:solidFill>
            </a:endParaRPr>
          </a:p>
        </p:txBody>
      </p:sp>
      <p:sp>
        <p:nvSpPr>
          <p:cNvPr id="6" name="Slide Number Placeholder 5"/>
          <p:cNvSpPr>
            <a:spLocks noGrp="1"/>
          </p:cNvSpPr>
          <p:nvPr>
            <p:ph type="sldNum" sz="quarter" idx="12"/>
          </p:nvPr>
        </p:nvSpPr>
        <p:spPr/>
        <p:txBody>
          <a:bodyPr/>
          <a:lstStyle/>
          <a:p>
            <a:fld id="{DB782087-8ABF-41B6-BABD-656686130C8A}" type="slidenum">
              <a:rPr lang="mn-MN" smtClean="0">
                <a:solidFill>
                  <a:prstClr val="black">
                    <a:tint val="75000"/>
                  </a:prstClr>
                </a:solidFill>
              </a:rPr>
              <a:pPr/>
              <a:t>‹#›</a:t>
            </a:fld>
            <a:endParaRPr lang="mn-MN">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99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536451-4568-4430-93BB-11C4421F7B96}" type="datetime1">
              <a:rPr lang="mn-MN" smtClean="0">
                <a:solidFill>
                  <a:prstClr val="black">
                    <a:tint val="75000"/>
                  </a:prstClr>
                </a:solidFill>
              </a:rPr>
              <a:t>2019.03.06</a:t>
            </a:fld>
            <a:endParaRPr lang="mn-MN">
              <a:solidFill>
                <a:prstClr val="black">
                  <a:tint val="75000"/>
                </a:prstClr>
              </a:solidFill>
            </a:endParaRPr>
          </a:p>
        </p:txBody>
      </p:sp>
      <p:sp>
        <p:nvSpPr>
          <p:cNvPr id="6" name="Footer Placeholder 5"/>
          <p:cNvSpPr>
            <a:spLocks noGrp="1"/>
          </p:cNvSpPr>
          <p:nvPr>
            <p:ph type="ftr" sz="quarter" idx="11"/>
          </p:nvPr>
        </p:nvSpPr>
        <p:spPr/>
        <p:txBody>
          <a:bodyPr/>
          <a:lstStyle/>
          <a:p>
            <a:endParaRPr lang="mn-MN">
              <a:solidFill>
                <a:prstClr val="black">
                  <a:tint val="75000"/>
                </a:prstClr>
              </a:solidFill>
            </a:endParaRPr>
          </a:p>
        </p:txBody>
      </p:sp>
      <p:sp>
        <p:nvSpPr>
          <p:cNvPr id="7" name="Slide Number Placeholder 6"/>
          <p:cNvSpPr>
            <a:spLocks noGrp="1"/>
          </p:cNvSpPr>
          <p:nvPr>
            <p:ph type="sldNum" sz="quarter" idx="12"/>
          </p:nvPr>
        </p:nvSpPr>
        <p:spPr/>
        <p:txBody>
          <a:bodyPr/>
          <a:lstStyle/>
          <a:p>
            <a:fld id="{DB782087-8ABF-41B6-BABD-656686130C8A}" type="slidenum">
              <a:rPr lang="mn-MN" smtClean="0">
                <a:solidFill>
                  <a:prstClr val="black">
                    <a:tint val="75000"/>
                  </a:prstClr>
                </a:solidFill>
              </a:rPr>
              <a:pPr/>
              <a:t>‹#›</a:t>
            </a:fld>
            <a:endParaRPr lang="mn-MN">
              <a:solidFill>
                <a:prstClr val="black">
                  <a:tint val="75000"/>
                </a:prstClr>
              </a:solidFill>
            </a:endParaRPr>
          </a:p>
        </p:txBody>
      </p:sp>
    </p:spTree>
    <p:extLst>
      <p:ext uri="{BB962C8B-B14F-4D97-AF65-F5344CB8AC3E}">
        <p14:creationId xmlns:p14="http://schemas.microsoft.com/office/powerpoint/2010/main" val="345029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FA134E-469F-4E15-919C-D232FCB09BE2}" type="datetime1">
              <a:rPr lang="mn-MN" smtClean="0">
                <a:solidFill>
                  <a:prstClr val="black">
                    <a:tint val="75000"/>
                  </a:prstClr>
                </a:solidFill>
              </a:rPr>
              <a:t>2019.03.06</a:t>
            </a:fld>
            <a:endParaRPr lang="mn-MN">
              <a:solidFill>
                <a:prstClr val="black">
                  <a:tint val="75000"/>
                </a:prstClr>
              </a:solidFill>
            </a:endParaRPr>
          </a:p>
        </p:txBody>
      </p:sp>
      <p:sp>
        <p:nvSpPr>
          <p:cNvPr id="8" name="Footer Placeholder 7"/>
          <p:cNvSpPr>
            <a:spLocks noGrp="1"/>
          </p:cNvSpPr>
          <p:nvPr>
            <p:ph type="ftr" sz="quarter" idx="11"/>
          </p:nvPr>
        </p:nvSpPr>
        <p:spPr/>
        <p:txBody>
          <a:bodyPr/>
          <a:lstStyle/>
          <a:p>
            <a:endParaRPr lang="mn-MN">
              <a:solidFill>
                <a:prstClr val="black">
                  <a:tint val="75000"/>
                </a:prstClr>
              </a:solidFill>
            </a:endParaRPr>
          </a:p>
        </p:txBody>
      </p:sp>
      <p:sp>
        <p:nvSpPr>
          <p:cNvPr id="9" name="Slide Number Placeholder 8"/>
          <p:cNvSpPr>
            <a:spLocks noGrp="1"/>
          </p:cNvSpPr>
          <p:nvPr>
            <p:ph type="sldNum" sz="quarter" idx="12"/>
          </p:nvPr>
        </p:nvSpPr>
        <p:spPr/>
        <p:txBody>
          <a:bodyPr/>
          <a:lstStyle/>
          <a:p>
            <a:fld id="{DB782087-8ABF-41B6-BABD-656686130C8A}" type="slidenum">
              <a:rPr lang="mn-MN" smtClean="0">
                <a:solidFill>
                  <a:prstClr val="black">
                    <a:tint val="75000"/>
                  </a:prstClr>
                </a:solidFill>
              </a:rPr>
              <a:pPr/>
              <a:t>‹#›</a:t>
            </a:fld>
            <a:endParaRPr lang="mn-MN">
              <a:solidFill>
                <a:prstClr val="black">
                  <a:tint val="75000"/>
                </a:prstClr>
              </a:solidFill>
            </a:endParaRPr>
          </a:p>
        </p:txBody>
      </p:sp>
    </p:spTree>
    <p:extLst>
      <p:ext uri="{BB962C8B-B14F-4D97-AF65-F5344CB8AC3E}">
        <p14:creationId xmlns:p14="http://schemas.microsoft.com/office/powerpoint/2010/main" val="1457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089CD3-345A-4F6C-BC8D-A8349C880E1F}" type="datetime1">
              <a:rPr lang="mn-MN" smtClean="0">
                <a:solidFill>
                  <a:prstClr val="black">
                    <a:tint val="75000"/>
                  </a:prstClr>
                </a:solidFill>
              </a:rPr>
              <a:t>2019.03.06</a:t>
            </a:fld>
            <a:endParaRPr lang="mn-MN">
              <a:solidFill>
                <a:prstClr val="black">
                  <a:tint val="75000"/>
                </a:prstClr>
              </a:solidFill>
            </a:endParaRPr>
          </a:p>
        </p:txBody>
      </p:sp>
      <p:sp>
        <p:nvSpPr>
          <p:cNvPr id="4" name="Footer Placeholder 3"/>
          <p:cNvSpPr>
            <a:spLocks noGrp="1"/>
          </p:cNvSpPr>
          <p:nvPr>
            <p:ph type="ftr" sz="quarter" idx="11"/>
          </p:nvPr>
        </p:nvSpPr>
        <p:spPr/>
        <p:txBody>
          <a:bodyPr/>
          <a:lstStyle/>
          <a:p>
            <a:endParaRPr lang="mn-MN">
              <a:solidFill>
                <a:prstClr val="black">
                  <a:tint val="75000"/>
                </a:prstClr>
              </a:solidFill>
            </a:endParaRPr>
          </a:p>
        </p:txBody>
      </p:sp>
      <p:sp>
        <p:nvSpPr>
          <p:cNvPr id="5" name="Slide Number Placeholder 4"/>
          <p:cNvSpPr>
            <a:spLocks noGrp="1"/>
          </p:cNvSpPr>
          <p:nvPr>
            <p:ph type="sldNum" sz="quarter" idx="12"/>
          </p:nvPr>
        </p:nvSpPr>
        <p:spPr/>
        <p:txBody>
          <a:bodyPr/>
          <a:lstStyle/>
          <a:p>
            <a:fld id="{DB782087-8ABF-41B6-BABD-656686130C8A}" type="slidenum">
              <a:rPr lang="mn-MN" smtClean="0">
                <a:solidFill>
                  <a:prstClr val="black">
                    <a:tint val="75000"/>
                  </a:prstClr>
                </a:solidFill>
              </a:rPr>
              <a:pPr/>
              <a:t>‹#›</a:t>
            </a:fld>
            <a:endParaRPr lang="mn-MN">
              <a:solidFill>
                <a:prstClr val="black">
                  <a:tint val="75000"/>
                </a:prstClr>
              </a:solidFill>
            </a:endParaRPr>
          </a:p>
        </p:txBody>
      </p:sp>
    </p:spTree>
    <p:extLst>
      <p:ext uri="{BB962C8B-B14F-4D97-AF65-F5344CB8AC3E}">
        <p14:creationId xmlns:p14="http://schemas.microsoft.com/office/powerpoint/2010/main" val="229761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0D9314-C196-46E3-951D-9748EFA2C6EF}" type="datetime1">
              <a:rPr lang="mn-MN" smtClean="0">
                <a:solidFill>
                  <a:prstClr val="black">
                    <a:tint val="75000"/>
                  </a:prstClr>
                </a:solidFill>
              </a:rPr>
              <a:t>2019.03.06</a:t>
            </a:fld>
            <a:endParaRPr lang="mn-MN">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mn-MN">
              <a:solidFill>
                <a:prstClr val="black">
                  <a:tint val="75000"/>
                </a:prstClr>
              </a:solidFill>
            </a:endParaRPr>
          </a:p>
        </p:txBody>
      </p:sp>
      <p:sp>
        <p:nvSpPr>
          <p:cNvPr id="9" name="Slide Number Placeholder 8"/>
          <p:cNvSpPr>
            <a:spLocks noGrp="1"/>
          </p:cNvSpPr>
          <p:nvPr>
            <p:ph type="sldNum" sz="quarter" idx="12"/>
          </p:nvPr>
        </p:nvSpPr>
        <p:spPr/>
        <p:txBody>
          <a:bodyPr/>
          <a:lstStyle/>
          <a:p>
            <a:fld id="{DB782087-8ABF-41B6-BABD-656686130C8A}" type="slidenum">
              <a:rPr lang="mn-MN" smtClean="0">
                <a:solidFill>
                  <a:prstClr val="black">
                    <a:tint val="75000"/>
                  </a:prstClr>
                </a:solidFill>
              </a:rPr>
              <a:pPr/>
              <a:t>‹#›</a:t>
            </a:fld>
            <a:endParaRPr lang="mn-MN">
              <a:solidFill>
                <a:prstClr val="black">
                  <a:tint val="75000"/>
                </a:prstClr>
              </a:solidFill>
            </a:endParaRPr>
          </a:p>
        </p:txBody>
      </p:sp>
    </p:spTree>
    <p:extLst>
      <p:ext uri="{BB962C8B-B14F-4D97-AF65-F5344CB8AC3E}">
        <p14:creationId xmlns:p14="http://schemas.microsoft.com/office/powerpoint/2010/main" val="12559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409FFC-D8C4-400D-9611-5F88B53A881B}" type="datetime1">
              <a:rPr lang="mn-MN" smtClean="0">
                <a:solidFill>
                  <a:prstClr val="black">
                    <a:tint val="75000"/>
                  </a:prstClr>
                </a:solidFill>
              </a:rPr>
              <a:t>2019.03.06</a:t>
            </a:fld>
            <a:endParaRPr lang="mn-MN">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mn-MN">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782087-8ABF-41B6-BABD-656686130C8A}" type="slidenum">
              <a:rPr lang="mn-MN" smtClean="0">
                <a:solidFill>
                  <a:prstClr val="black">
                    <a:tint val="75000"/>
                  </a:prstClr>
                </a:solidFill>
              </a:rPr>
              <a:pPr/>
              <a:t>‹#›</a:t>
            </a:fld>
            <a:endParaRPr lang="mn-MN">
              <a:solidFill>
                <a:prstClr val="black">
                  <a:tint val="75000"/>
                </a:prstClr>
              </a:solidFill>
            </a:endParaRPr>
          </a:p>
        </p:txBody>
      </p:sp>
    </p:spTree>
    <p:extLst>
      <p:ext uri="{BB962C8B-B14F-4D97-AF65-F5344CB8AC3E}">
        <p14:creationId xmlns:p14="http://schemas.microsoft.com/office/powerpoint/2010/main" val="110911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3581C-2058-4E62-874C-214AD3BAC0A1}" type="datetime1">
              <a:rPr lang="mn-MN" smtClean="0">
                <a:solidFill>
                  <a:prstClr val="black">
                    <a:tint val="75000"/>
                  </a:prstClr>
                </a:solidFill>
              </a:rPr>
              <a:t>2019.03.06</a:t>
            </a:fld>
            <a:endParaRPr lang="mn-MN">
              <a:solidFill>
                <a:prstClr val="black">
                  <a:tint val="75000"/>
                </a:prstClr>
              </a:solidFill>
            </a:endParaRPr>
          </a:p>
        </p:txBody>
      </p:sp>
      <p:sp>
        <p:nvSpPr>
          <p:cNvPr id="6" name="Footer Placeholder 5"/>
          <p:cNvSpPr>
            <a:spLocks noGrp="1"/>
          </p:cNvSpPr>
          <p:nvPr>
            <p:ph type="ftr" sz="quarter" idx="11"/>
          </p:nvPr>
        </p:nvSpPr>
        <p:spPr/>
        <p:txBody>
          <a:bodyPr/>
          <a:lstStyle/>
          <a:p>
            <a:endParaRPr lang="mn-MN">
              <a:solidFill>
                <a:prstClr val="black">
                  <a:tint val="75000"/>
                </a:prstClr>
              </a:solidFill>
            </a:endParaRPr>
          </a:p>
        </p:txBody>
      </p:sp>
      <p:sp>
        <p:nvSpPr>
          <p:cNvPr id="7" name="Slide Number Placeholder 6"/>
          <p:cNvSpPr>
            <a:spLocks noGrp="1"/>
          </p:cNvSpPr>
          <p:nvPr>
            <p:ph type="sldNum" sz="quarter" idx="12"/>
          </p:nvPr>
        </p:nvSpPr>
        <p:spPr/>
        <p:txBody>
          <a:bodyPr/>
          <a:lstStyle/>
          <a:p>
            <a:fld id="{DB782087-8ABF-41B6-BABD-656686130C8A}" type="slidenum">
              <a:rPr lang="mn-MN" smtClean="0">
                <a:solidFill>
                  <a:prstClr val="black">
                    <a:tint val="75000"/>
                  </a:prstClr>
                </a:solidFill>
              </a:rPr>
              <a:pPr/>
              <a:t>‹#›</a:t>
            </a:fld>
            <a:endParaRPr lang="mn-MN">
              <a:solidFill>
                <a:prstClr val="black">
                  <a:tint val="75000"/>
                </a:prstClr>
              </a:solidFill>
            </a:endParaRPr>
          </a:p>
        </p:txBody>
      </p:sp>
    </p:spTree>
    <p:extLst>
      <p:ext uri="{BB962C8B-B14F-4D97-AF65-F5344CB8AC3E}">
        <p14:creationId xmlns:p14="http://schemas.microsoft.com/office/powerpoint/2010/main" val="20575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8336"/>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173"/>
            <a:fld id="{F06E2D1B-30F8-4091-AA82-FAA751CA1C2F}" type="datetime1">
              <a:rPr lang="mn-MN" smtClean="0">
                <a:solidFill>
                  <a:prstClr val="black">
                    <a:tint val="75000"/>
                  </a:prstClr>
                </a:solidFill>
              </a:rPr>
              <a:t>2019.03.06</a:t>
            </a:fld>
            <a:endParaRPr lang="mn-MN">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173"/>
            <a:endParaRPr lang="mn-MN">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solidFill>
              </a:defRPr>
            </a:lvl1pPr>
          </a:lstStyle>
          <a:p>
            <a:pPr defTabSz="914173"/>
            <a:fld id="{DB782087-8ABF-41B6-BABD-656686130C8A}" type="slidenum">
              <a:rPr lang="mn-MN" smtClean="0"/>
              <a:pPr defTabSz="914173"/>
              <a:t>‹#›</a:t>
            </a:fld>
            <a:endParaRPr lang="mn-M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006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1569" y="1555430"/>
            <a:ext cx="7805484" cy="556206"/>
          </a:xfrm>
        </p:spPr>
        <p:txBody>
          <a:bodyPr>
            <a:noAutofit/>
          </a:bodyPr>
          <a:lstStyle/>
          <a:p>
            <a:pPr algn="ctr"/>
            <a:r>
              <a:rPr lang="en-US" sz="3200" b="1" dirty="0" smtClean="0">
                <a:solidFill>
                  <a:srgbClr val="0070C0"/>
                </a:solidFill>
                <a:latin typeface="Times New Roman" pitchFamily="18" charset="0"/>
                <a:cs typeface="Times New Roman" pitchFamily="18" charset="0"/>
              </a:rPr>
              <a:t>Тогтвортой </a:t>
            </a:r>
            <a:r>
              <a:rPr lang="en-US" sz="3200" b="1" dirty="0">
                <a:solidFill>
                  <a:srgbClr val="0070C0"/>
                </a:solidFill>
                <a:latin typeface="Times New Roman" pitchFamily="18" charset="0"/>
                <a:cs typeface="Times New Roman" pitchFamily="18" charset="0"/>
              </a:rPr>
              <a:t>амьжиргаа 3 </a:t>
            </a:r>
            <a:r>
              <a:rPr lang="en-US" sz="3200" b="1" dirty="0" smtClean="0">
                <a:solidFill>
                  <a:srgbClr val="0070C0"/>
                </a:solidFill>
                <a:latin typeface="Times New Roman" pitchFamily="18" charset="0"/>
                <a:cs typeface="Times New Roman" pitchFamily="18" charset="0"/>
              </a:rPr>
              <a:t>төсөл</a:t>
            </a:r>
            <a:endParaRPr lang="mn-MN" sz="3200" b="1" dirty="0">
              <a:solidFill>
                <a:srgbClr val="0070C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644A0105-1DCC-4855-A3E8-58FA6C6096D3}"/>
              </a:ext>
            </a:extLst>
          </p:cNvPr>
          <p:cNvSpPr txBox="1"/>
          <p:nvPr/>
        </p:nvSpPr>
        <p:spPr>
          <a:xfrm>
            <a:off x="1118587" y="2707866"/>
            <a:ext cx="9907479" cy="2646878"/>
          </a:xfrm>
          <a:prstGeom prst="rect">
            <a:avLst/>
          </a:prstGeom>
          <a:noFill/>
        </p:spPr>
        <p:txBody>
          <a:bodyPr wrap="square" rtlCol="0">
            <a:spAutoFit/>
          </a:bodyPr>
          <a:lstStyle/>
          <a:p>
            <a:pPr algn="ctr"/>
            <a:r>
              <a:rPr lang="mn-MN" sz="4000" dirty="0" smtClean="0">
                <a:solidFill>
                  <a:prstClr val="black"/>
                </a:solidFill>
                <a:latin typeface="Times New Roman" panose="02020603050405020304" pitchFamily="18" charset="0"/>
                <a:cs typeface="Times New Roman" panose="02020603050405020304" pitchFamily="18" charset="0"/>
              </a:rPr>
              <a:t>ОНХС-ийн үйл ажиллагааны гарын авлагын танилцуулга</a:t>
            </a:r>
          </a:p>
          <a:p>
            <a:pPr algn="ctr"/>
            <a:endParaRPr lang="en-US" sz="4000" dirty="0" smtClean="0">
              <a:solidFill>
                <a:prstClr val="black"/>
              </a:solidFill>
              <a:latin typeface="Times New Roman" panose="02020603050405020304" pitchFamily="18" charset="0"/>
              <a:cs typeface="Times New Roman" panose="02020603050405020304" pitchFamily="18" charset="0"/>
            </a:endParaRPr>
          </a:p>
          <a:p>
            <a:pPr algn="ctr">
              <a:spcBef>
                <a:spcPts val="1200"/>
              </a:spcBef>
            </a:pPr>
            <a:r>
              <a:rPr lang="en-US" sz="3600" dirty="0" smtClean="0">
                <a:solidFill>
                  <a:prstClr val="black"/>
                </a:solidFill>
                <a:latin typeface="Times New Roman" panose="02020603050405020304" pitchFamily="18" charset="0"/>
                <a:cs typeface="Times New Roman" panose="02020603050405020304" pitchFamily="18" charset="0"/>
              </a:rPr>
              <a:t> </a:t>
            </a:r>
            <a:r>
              <a:rPr lang="mn-MN" sz="3600" b="1" i="1" dirty="0" smtClean="0">
                <a:solidFill>
                  <a:srgbClr val="C00000"/>
                </a:solidFill>
                <a:latin typeface="Times New Roman" panose="02020603050405020304" pitchFamily="18" charset="0"/>
                <a:cs typeface="Times New Roman" panose="02020603050405020304" pitchFamily="18" charset="0"/>
              </a:rPr>
              <a:t>2. Сумын түвшинд эрэмбэлэлт хийх аргачлал</a:t>
            </a:r>
            <a:endParaRPr lang="en-US" sz="3600" b="1" i="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88913" y="6330000"/>
            <a:ext cx="6096000" cy="507831"/>
          </a:xfrm>
          <a:prstGeom prst="rect">
            <a:avLst/>
          </a:prstGeom>
        </p:spPr>
        <p:txBody>
          <a:bodyPr>
            <a:spAutoFit/>
          </a:bodyPr>
          <a:lstStyle/>
          <a:p>
            <a:pPr algn="ctr">
              <a:lnSpc>
                <a:spcPct val="150000"/>
              </a:lnSpc>
            </a:pPr>
            <a:r>
              <a:rPr lang="mn-MN" b="1" dirty="0" smtClean="0">
                <a:solidFill>
                  <a:prstClr val="white"/>
                </a:solidFill>
                <a:latin typeface="Times New Roman" panose="02020603050405020304" pitchFamily="18" charset="0"/>
                <a:cs typeface="Times New Roman" panose="02020603050405020304" pitchFamily="18" charset="0"/>
              </a:rPr>
              <a:t>2019 </a:t>
            </a:r>
            <a:r>
              <a:rPr lang="mn-MN" b="1" dirty="0">
                <a:solidFill>
                  <a:prstClr val="white"/>
                </a:solidFill>
                <a:latin typeface="Times New Roman" panose="02020603050405020304" pitchFamily="18" charset="0"/>
                <a:cs typeface="Times New Roman" panose="02020603050405020304" pitchFamily="18" charset="0"/>
              </a:rPr>
              <a:t>оны 03 сарын </a:t>
            </a:r>
            <a:r>
              <a:rPr lang="mn-MN" b="1" dirty="0" smtClean="0">
                <a:solidFill>
                  <a:prstClr val="white"/>
                </a:solidFill>
                <a:latin typeface="Times New Roman" panose="02020603050405020304" pitchFamily="18" charset="0"/>
                <a:cs typeface="Times New Roman" panose="02020603050405020304" pitchFamily="18" charset="0"/>
              </a:rPr>
              <a:t>.....</a:t>
            </a:r>
            <a:endParaRPr lang="mn-MN" b="1" dirty="0">
              <a:solidFill>
                <a:prstClr val="white"/>
              </a:solidFill>
            </a:endParaRPr>
          </a:p>
        </p:txBody>
      </p:sp>
      <p:pic>
        <p:nvPicPr>
          <p:cNvPr id="7" name="Picture 6"/>
          <p:cNvPicPr>
            <a:picLocks noChangeAspect="1"/>
          </p:cNvPicPr>
          <p:nvPr/>
        </p:nvPicPr>
        <p:blipFill rotWithShape="1">
          <a:blip r:embed="rId3" cstate="print">
            <a:alphaModFix/>
            <a:extLst>
              <a:ext uri="{BEBA8EAE-BF5A-486C-A8C5-ECC9F3942E4B}">
                <a14:imgProps xmlns:a14="http://schemas.microsoft.com/office/drawing/2010/main">
                  <a14:imgLayer r:embed="rId4">
                    <a14:imgEffect>
                      <a14:sharpenSoften amount="25000"/>
                    </a14:imgEffect>
                    <a14:imgEffect>
                      <a14:colorTemperature colorTemp="5300"/>
                    </a14:imgEffect>
                    <a14:imgEffect>
                      <a14:saturation sat="185000"/>
                    </a14:imgEffect>
                    <a14:imgEffect>
                      <a14:brightnessContrast bright="20000"/>
                    </a14:imgEffect>
                  </a14:imgLayer>
                </a14:imgProps>
              </a:ext>
              <a:ext uri="{28A0092B-C50C-407E-A947-70E740481C1C}">
                <a14:useLocalDpi xmlns:a14="http://schemas.microsoft.com/office/drawing/2010/main" val="0"/>
              </a:ext>
            </a:extLst>
          </a:blip>
          <a:srcRect l="12000" r="15321" b="10526"/>
          <a:stretch/>
        </p:blipFill>
        <p:spPr>
          <a:xfrm>
            <a:off x="2271569" y="1355714"/>
            <a:ext cx="950600" cy="935346"/>
          </a:xfrm>
          <a:prstGeom prst="ellipse">
            <a:avLst/>
          </a:prstGeom>
          <a:noFill/>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9300" y="302865"/>
            <a:ext cx="2042015" cy="828487"/>
          </a:xfrm>
          <a:prstGeom prst="rect">
            <a:avLst/>
          </a:prstGeom>
        </p:spPr>
      </p:pic>
    </p:spTree>
    <p:extLst>
      <p:ext uri="{BB962C8B-B14F-4D97-AF65-F5344CB8AC3E}">
        <p14:creationId xmlns:p14="http://schemas.microsoft.com/office/powerpoint/2010/main" val="1646939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mn-MN" sz="4000" dirty="0">
                <a:latin typeface="Times New Roman" panose="02020603050405020304" pitchFamily="18" charset="0"/>
                <a:cs typeface="Times New Roman" panose="02020603050405020304" pitchFamily="18" charset="0"/>
              </a:rPr>
              <a:t>Гуравдугаар үе шат. Тэргүүлэх чиглэлийг тодорхойлох</a:t>
            </a:r>
          </a:p>
        </p:txBody>
      </p:sp>
      <p:sp>
        <p:nvSpPr>
          <p:cNvPr id="3" name="Content Placeholder 2"/>
          <p:cNvSpPr>
            <a:spLocks noGrp="1"/>
          </p:cNvSpPr>
          <p:nvPr>
            <p:ph idx="1"/>
          </p:nvPr>
        </p:nvSpPr>
        <p:spPr>
          <a:xfrm>
            <a:off x="1097280" y="1858982"/>
            <a:ext cx="10515600" cy="4351339"/>
          </a:xfrm>
        </p:spPr>
        <p:txBody>
          <a:bodyPr>
            <a:normAutofit/>
          </a:bodyPr>
          <a:lstStyle/>
          <a:p>
            <a:pPr marL="461963" indent="-407988">
              <a:lnSpc>
                <a:spcPct val="100000"/>
              </a:lnSpc>
              <a:buFont typeface="Wingdings" panose="05000000000000000000" pitchFamily="2" charset="2"/>
              <a:buChar char="Ø"/>
            </a:pPr>
            <a:r>
              <a:rPr lang="mn-MN" sz="3000" dirty="0" smtClean="0">
                <a:latin typeface="Times New Roman" panose="02020603050405020304" pitchFamily="18" charset="0"/>
                <a:cs typeface="Times New Roman" panose="02020603050405020304" pitchFamily="18" charset="0"/>
              </a:rPr>
              <a:t>Алслагдсан </a:t>
            </a:r>
            <a:r>
              <a:rPr lang="mn-MN" sz="3000" dirty="0">
                <a:latin typeface="Times New Roman" panose="02020603050405020304" pitchFamily="18" charset="0"/>
                <a:cs typeface="Times New Roman" panose="02020603050405020304" pitchFamily="18" charset="0"/>
              </a:rPr>
              <a:t>багийн иргэдийн санал багтсан </a:t>
            </a:r>
            <a:r>
              <a:rPr lang="mn-MN" sz="3000" dirty="0" smtClean="0">
                <a:latin typeface="Times New Roman" panose="02020603050405020304" pitchFamily="18" charset="0"/>
                <a:cs typeface="Times New Roman" panose="02020603050405020304" pitchFamily="18" charset="0"/>
              </a:rPr>
              <a:t>эсэх</a:t>
            </a:r>
          </a:p>
          <a:p>
            <a:pPr marL="461963" indent="-407988">
              <a:lnSpc>
                <a:spcPct val="100000"/>
              </a:lnSpc>
              <a:buFont typeface="Wingdings" panose="05000000000000000000" pitchFamily="2" charset="2"/>
              <a:buChar char="Ø"/>
            </a:pPr>
            <a:r>
              <a:rPr lang="mn-MN" sz="3000" dirty="0" smtClean="0">
                <a:latin typeface="Times New Roman" panose="02020603050405020304" pitchFamily="18" charset="0"/>
                <a:cs typeface="Times New Roman" panose="02020603050405020304" pitchFamily="18" charset="0"/>
              </a:rPr>
              <a:t>Шалгуур </a:t>
            </a:r>
            <a:r>
              <a:rPr lang="mn-MN" sz="3000" dirty="0">
                <a:latin typeface="Times New Roman" panose="02020603050405020304" pitchFamily="18" charset="0"/>
                <a:cs typeface="Times New Roman" panose="02020603050405020304" pitchFamily="18" charset="0"/>
              </a:rPr>
              <a:t>үзүүлэлтүүдийг </a:t>
            </a:r>
            <a:r>
              <a:rPr lang="mn-MN" sz="3000" dirty="0" smtClean="0">
                <a:latin typeface="Times New Roman" panose="02020603050405020304" pitchFamily="18" charset="0"/>
                <a:cs typeface="Times New Roman" panose="02020603050405020304" pitchFamily="18" charset="0"/>
              </a:rPr>
              <a:t>тодорхойлох</a:t>
            </a:r>
          </a:p>
          <a:p>
            <a:pPr marL="973137" lvl="1" indent="-457200">
              <a:lnSpc>
                <a:spcPct val="100000"/>
              </a:lnSpc>
              <a:spcBef>
                <a:spcPts val="600"/>
              </a:spcBef>
              <a:buFont typeface="Arial" panose="020B0604020202020204" pitchFamily="34" charset="0"/>
              <a:buChar char="•"/>
            </a:pPr>
            <a:r>
              <a:rPr lang="mn-MN" sz="3000" dirty="0">
                <a:latin typeface="Times New Roman" panose="02020603050405020304" pitchFamily="18" charset="0"/>
                <a:cs typeface="Times New Roman" panose="02020603050405020304" pitchFamily="18" charset="0"/>
              </a:rPr>
              <a:t>Багийн тэргүүлэх чиглэлээр </a:t>
            </a:r>
            <a:r>
              <a:rPr lang="mn-MN" sz="3000" dirty="0" smtClean="0">
                <a:latin typeface="Times New Roman" panose="02020603050405020304" pitchFamily="18" charset="0"/>
                <a:cs typeface="Times New Roman" panose="02020603050405020304" pitchFamily="18" charset="0"/>
              </a:rPr>
              <a:t>эрэмбэлэх</a:t>
            </a:r>
          </a:p>
          <a:p>
            <a:pPr marL="973137" lvl="1" indent="-457200">
              <a:lnSpc>
                <a:spcPct val="100000"/>
              </a:lnSpc>
              <a:spcBef>
                <a:spcPts val="600"/>
              </a:spcBef>
              <a:buFont typeface="Arial" panose="020B0604020202020204" pitchFamily="34" charset="0"/>
              <a:buChar char="•"/>
            </a:pPr>
            <a:r>
              <a:rPr lang="mn-MN" sz="3000" dirty="0">
                <a:latin typeface="Times New Roman" panose="02020603050405020304" pitchFamily="18" charset="0"/>
                <a:cs typeface="Times New Roman" panose="02020603050405020304" pitchFamily="18" charset="0"/>
              </a:rPr>
              <a:t>Төсөвт өртгийн үр өгөөжийг хүртэгч өрхүүдэд ногдох </a:t>
            </a:r>
            <a:r>
              <a:rPr lang="mn-MN" sz="3000" dirty="0" smtClean="0">
                <a:latin typeface="Times New Roman" panose="02020603050405020304" pitchFamily="18" charset="0"/>
                <a:cs typeface="Times New Roman" panose="02020603050405020304" pitchFamily="18" charset="0"/>
              </a:rPr>
              <a:t>хэмжээ</a:t>
            </a:r>
          </a:p>
          <a:p>
            <a:pPr marL="973137" lvl="1" indent="-457200">
              <a:lnSpc>
                <a:spcPct val="100000"/>
              </a:lnSpc>
              <a:spcBef>
                <a:spcPts val="600"/>
              </a:spcBef>
              <a:buFont typeface="Arial" panose="020B0604020202020204" pitchFamily="34" charset="0"/>
              <a:buChar char="•"/>
            </a:pPr>
            <a:r>
              <a:rPr lang="mn-MN" sz="3000" dirty="0">
                <a:latin typeface="Times New Roman" panose="02020603050405020304" pitchFamily="18" charset="0"/>
                <a:cs typeface="Times New Roman" panose="02020603050405020304" pitchFamily="18" charset="0"/>
              </a:rPr>
              <a:t>Сумын хөгжлийн болон салбарын бодлогоор </a:t>
            </a:r>
            <a:r>
              <a:rPr lang="mn-MN" sz="3000" dirty="0" smtClean="0">
                <a:latin typeface="Times New Roman" panose="02020603050405020304" pitchFamily="18" charset="0"/>
                <a:cs typeface="Times New Roman" panose="02020603050405020304" pitchFamily="18" charset="0"/>
              </a:rPr>
              <a:t>эрэмбэлэх</a:t>
            </a:r>
          </a:p>
          <a:p>
            <a:pPr marL="1490663" lvl="2" indent="-457200">
              <a:lnSpc>
                <a:spcPct val="100000"/>
              </a:lnSpc>
              <a:spcBef>
                <a:spcPts val="600"/>
              </a:spcBef>
              <a:buFont typeface="Courier New" panose="02070309020205020404" pitchFamily="49" charset="0"/>
              <a:buChar char="o"/>
            </a:pPr>
            <a:r>
              <a:rPr lang="mn-MN" sz="3000" dirty="0">
                <a:latin typeface="Times New Roman" panose="02020603050405020304" pitchFamily="18" charset="0"/>
                <a:cs typeface="Times New Roman" panose="02020603050405020304" pitchFamily="18" charset="0"/>
              </a:rPr>
              <a:t>Хос хосоор нь харьцуулах арга</a:t>
            </a:r>
            <a:endParaRPr lang="mn-MN" sz="30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B782087-8ABF-41B6-BABD-656686130C8A}" type="slidenum">
              <a:rPr lang="mn-MN" smtClean="0"/>
              <a:pPr/>
              <a:t>10</a:t>
            </a:fld>
            <a:endParaRPr lang="mn-MN"/>
          </a:p>
        </p:txBody>
      </p:sp>
    </p:spTree>
    <p:extLst>
      <p:ext uri="{BB962C8B-B14F-4D97-AF65-F5344CB8AC3E}">
        <p14:creationId xmlns:p14="http://schemas.microsoft.com/office/powerpoint/2010/main" val="274948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958"/>
            <a:ext cx="10515600" cy="966334"/>
          </a:xfrm>
        </p:spPr>
        <p:txBody>
          <a:bodyPr>
            <a:normAutofit/>
          </a:bodyPr>
          <a:lstStyle/>
          <a:p>
            <a:r>
              <a:rPr lang="mn-MN" sz="3200" dirty="0" smtClean="0">
                <a:latin typeface="Times New Roman" panose="02020603050405020304" pitchFamily="18" charset="0"/>
                <a:cs typeface="Times New Roman" panose="02020603050405020304" pitchFamily="18" charset="0"/>
              </a:rPr>
              <a:t>Төсөл, арга хэмжээний эрэмбэ</a:t>
            </a:r>
            <a:endParaRPr lang="mn-MN" sz="3200"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3"/>
          <a:stretch>
            <a:fillRect/>
          </a:stretch>
        </p:blipFill>
        <p:spPr>
          <a:xfrm>
            <a:off x="755681" y="1286189"/>
            <a:ext cx="9948178" cy="5334109"/>
          </a:xfrm>
          <a:prstGeom prst="rect">
            <a:avLst/>
          </a:prstGeom>
        </p:spPr>
      </p:pic>
      <p:sp>
        <p:nvSpPr>
          <p:cNvPr id="3" name="Slide Number Placeholder 2"/>
          <p:cNvSpPr>
            <a:spLocks noGrp="1"/>
          </p:cNvSpPr>
          <p:nvPr>
            <p:ph type="sldNum" sz="quarter" idx="12"/>
          </p:nvPr>
        </p:nvSpPr>
        <p:spPr/>
        <p:txBody>
          <a:bodyPr/>
          <a:lstStyle/>
          <a:p>
            <a:fld id="{DB782087-8ABF-41B6-BABD-656686130C8A}" type="slidenum">
              <a:rPr lang="mn-MN" smtClean="0"/>
              <a:pPr/>
              <a:t>11</a:t>
            </a:fld>
            <a:endParaRPr lang="mn-MN" dirty="0"/>
          </a:p>
        </p:txBody>
      </p:sp>
    </p:spTree>
    <p:extLst>
      <p:ext uri="{BB962C8B-B14F-4D97-AF65-F5344CB8AC3E}">
        <p14:creationId xmlns:p14="http://schemas.microsoft.com/office/powerpoint/2010/main" val="134450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3913" y="211714"/>
            <a:ext cx="10058400" cy="830997"/>
          </a:xfrm>
          <a:prstGeom prst="rect">
            <a:avLst/>
          </a:prstGeom>
        </p:spPr>
        <p:txBody>
          <a:bodyPr wrap="square">
            <a:spAutoFit/>
          </a:bodyPr>
          <a:lstStyle/>
          <a:p>
            <a:r>
              <a:rPr lang="mn-MN" sz="2400" dirty="0" smtClean="0">
                <a:latin typeface="Times New Roman" panose="02020603050405020304" pitchFamily="18" charset="0"/>
                <a:cs typeface="Times New Roman" panose="02020603050405020304" pitchFamily="18" charset="0"/>
              </a:rPr>
              <a:t>ОНХС-ийн хөрөнгөөр санхүүжүүлэх хөрөнгө оруулалт, хөтөлбөр, төсөл арга хэмжээний жагсаалт</a:t>
            </a:r>
            <a:endParaRPr lang="en-US" sz="2400"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5241637"/>
              </p:ext>
            </p:extLst>
          </p:nvPr>
        </p:nvGraphicFramePr>
        <p:xfrm>
          <a:off x="800063" y="627212"/>
          <a:ext cx="10706100" cy="6096000"/>
        </p:xfrm>
        <a:graphic>
          <a:graphicData uri="http://schemas.openxmlformats.org/drawingml/2006/table">
            <a:tbl>
              <a:tblPr firstRow="1" firstCol="1" bandRow="1">
                <a:tableStyleId>{17292A2E-F333-43FB-9621-5CBBE7FDCDCB}</a:tableStyleId>
              </a:tblPr>
              <a:tblGrid>
                <a:gridCol w="1023257"/>
                <a:gridCol w="312098"/>
                <a:gridCol w="4184290"/>
                <a:gridCol w="322654"/>
                <a:gridCol w="2176297"/>
                <a:gridCol w="470084"/>
                <a:gridCol w="2217420"/>
              </a:tblGrid>
              <a:tr h="515290">
                <a:tc>
                  <a:txBody>
                    <a:bodyPr/>
                    <a:lstStyle/>
                    <a:p>
                      <a:pPr marL="0" marR="0" algn="ctr">
                        <a:lnSpc>
                          <a:spcPct val="150000"/>
                        </a:lnSpc>
                        <a:spcBef>
                          <a:spcPts val="0"/>
                        </a:spcBef>
                        <a:spcAft>
                          <a:spcPts val="0"/>
                        </a:spcAft>
                      </a:pPr>
                      <a:r>
                        <a:rPr lang="mn-MN" sz="2000" dirty="0">
                          <a:effectLst/>
                        </a:rPr>
                        <a:t>Дугаар</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3">
                  <a:txBody>
                    <a:bodyPr/>
                    <a:lstStyle/>
                    <a:p>
                      <a:pPr marL="0" marR="0" algn="ctr">
                        <a:lnSpc>
                          <a:spcPct val="150000"/>
                        </a:lnSpc>
                        <a:spcBef>
                          <a:spcPts val="0"/>
                        </a:spcBef>
                        <a:spcAft>
                          <a:spcPts val="0"/>
                        </a:spcAft>
                      </a:pPr>
                      <a:r>
                        <a:rPr lang="mn-MN" sz="2000" dirty="0">
                          <a:effectLst/>
                        </a:rPr>
                        <a:t>Олон шалгуур үзүүлэлтээр тодорхойлсон тэргүүлэх чиглэлийн дэс дараа</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ctr">
                        <a:lnSpc>
                          <a:spcPct val="150000"/>
                        </a:lnSpc>
                        <a:spcBef>
                          <a:spcPts val="0"/>
                        </a:spcBef>
                        <a:spcAft>
                          <a:spcPts val="0"/>
                        </a:spcAft>
                      </a:pPr>
                      <a:endParaRPr lang="mn-MN"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ctr">
                        <a:lnSpc>
                          <a:spcPct val="150000"/>
                        </a:lnSpc>
                        <a:spcBef>
                          <a:spcPts val="0"/>
                        </a:spcBef>
                        <a:spcAft>
                          <a:spcPts val="0"/>
                        </a:spcAft>
                      </a:pP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2">
                  <a:txBody>
                    <a:bodyPr/>
                    <a:lstStyle/>
                    <a:p>
                      <a:pPr marL="0" marR="0" algn="ctr">
                        <a:lnSpc>
                          <a:spcPct val="150000"/>
                        </a:lnSpc>
                        <a:spcBef>
                          <a:spcPts val="0"/>
                        </a:spcBef>
                        <a:spcAft>
                          <a:spcPts val="0"/>
                        </a:spcAft>
                      </a:pPr>
                      <a:r>
                        <a:rPr lang="mn-MN" sz="2000" dirty="0">
                          <a:effectLst/>
                        </a:rPr>
                        <a:t>Төслийн төсөв /төгрөг/</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ctr">
                        <a:lnSpc>
                          <a:spcPct val="150000"/>
                        </a:lnSpc>
                        <a:spcBef>
                          <a:spcPts val="0"/>
                        </a:spcBef>
                        <a:spcAft>
                          <a:spcPts val="0"/>
                        </a:spcAft>
                      </a:pP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a:txBody>
                    <a:bodyPr/>
                    <a:lstStyle/>
                    <a:p>
                      <a:pPr marL="0" marR="0" algn="ctr">
                        <a:lnSpc>
                          <a:spcPct val="150000"/>
                        </a:lnSpc>
                        <a:spcBef>
                          <a:spcPts val="0"/>
                        </a:spcBef>
                        <a:spcAft>
                          <a:spcPts val="0"/>
                        </a:spcAft>
                      </a:pPr>
                      <a:r>
                        <a:rPr lang="mn-MN" sz="2000">
                          <a:effectLst/>
                        </a:rPr>
                        <a:t>Нийт төсөв /өссөн дүнгээр төгрөг/</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r>
              <a:tr h="171763">
                <a:tc>
                  <a:txBody>
                    <a:bodyPr/>
                    <a:lstStyle/>
                    <a:p>
                      <a:pPr marL="0" marR="0" algn="just">
                        <a:lnSpc>
                          <a:spcPct val="150000"/>
                        </a:lnSpc>
                        <a:spcBef>
                          <a:spcPts val="0"/>
                        </a:spcBef>
                        <a:spcAft>
                          <a:spcPts val="0"/>
                        </a:spcAft>
                      </a:pPr>
                      <a:r>
                        <a:rPr lang="mn-MN" sz="2000" dirty="0">
                          <a:effectLst/>
                        </a:rPr>
                        <a:t> </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3">
                  <a:txBody>
                    <a:bodyPr/>
                    <a:lstStyle/>
                    <a:p>
                      <a:pPr marL="0" marR="0" algn="just">
                        <a:lnSpc>
                          <a:spcPct val="150000"/>
                        </a:lnSpc>
                        <a:spcBef>
                          <a:spcPts val="0"/>
                        </a:spcBef>
                        <a:spcAft>
                          <a:spcPts val="0"/>
                        </a:spcAft>
                      </a:pPr>
                      <a:r>
                        <a:rPr lang="mn-MN" sz="2000">
                          <a:effectLst/>
                        </a:rPr>
                        <a:t>Шилжих хөрөнгө оруулалт</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2">
                  <a:txBody>
                    <a:bodyPr/>
                    <a:lstStyle/>
                    <a:p>
                      <a:pPr marL="0" marR="0" algn="just">
                        <a:lnSpc>
                          <a:spcPct val="150000"/>
                        </a:lnSpc>
                        <a:spcBef>
                          <a:spcPts val="0"/>
                        </a:spcBef>
                        <a:spcAft>
                          <a:spcPts val="0"/>
                        </a:spcAft>
                      </a:pPr>
                      <a:r>
                        <a:rPr lang="mn-MN" sz="2000">
                          <a:effectLst/>
                        </a:rPr>
                        <a:t> </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a:txBody>
                    <a:bodyPr/>
                    <a:lstStyle/>
                    <a:p>
                      <a:pPr marL="0" marR="0" algn="just">
                        <a:lnSpc>
                          <a:spcPct val="150000"/>
                        </a:lnSpc>
                        <a:spcBef>
                          <a:spcPts val="0"/>
                        </a:spcBef>
                        <a:spcAft>
                          <a:spcPts val="0"/>
                        </a:spcAft>
                      </a:pPr>
                      <a:r>
                        <a:rPr lang="mn-MN" sz="2000">
                          <a:effectLst/>
                        </a:rPr>
                        <a:t> </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r>
              <a:tr h="171763">
                <a:tc>
                  <a:txBody>
                    <a:bodyPr/>
                    <a:lstStyle/>
                    <a:p>
                      <a:pPr marL="0" marR="0" algn="just">
                        <a:lnSpc>
                          <a:spcPct val="150000"/>
                        </a:lnSpc>
                        <a:spcBef>
                          <a:spcPts val="0"/>
                        </a:spcBef>
                        <a:spcAft>
                          <a:spcPts val="0"/>
                        </a:spcAft>
                      </a:pPr>
                      <a:r>
                        <a:rPr lang="mn-MN" sz="2000">
                          <a:effectLst/>
                        </a:rPr>
                        <a:t>1</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3">
                  <a:txBody>
                    <a:bodyPr/>
                    <a:lstStyle/>
                    <a:p>
                      <a:pPr marL="0" marR="0" algn="just">
                        <a:lnSpc>
                          <a:spcPct val="150000"/>
                        </a:lnSpc>
                        <a:spcBef>
                          <a:spcPts val="0"/>
                        </a:spcBef>
                        <a:spcAft>
                          <a:spcPts val="0"/>
                        </a:spcAft>
                      </a:pPr>
                      <a:r>
                        <a:rPr lang="mn-MN" sz="2000" dirty="0">
                          <a:effectLst/>
                        </a:rPr>
                        <a:t> </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2">
                  <a:txBody>
                    <a:bodyPr/>
                    <a:lstStyle/>
                    <a:p>
                      <a:pPr marL="0" marR="0" algn="just">
                        <a:lnSpc>
                          <a:spcPct val="150000"/>
                        </a:lnSpc>
                        <a:spcBef>
                          <a:spcPts val="0"/>
                        </a:spcBef>
                        <a:spcAft>
                          <a:spcPts val="0"/>
                        </a:spcAft>
                      </a:pPr>
                      <a:r>
                        <a:rPr lang="mn-MN" sz="2000">
                          <a:effectLst/>
                        </a:rPr>
                        <a:t> </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a:txBody>
                    <a:bodyPr/>
                    <a:lstStyle/>
                    <a:p>
                      <a:pPr marL="0" marR="0" algn="just">
                        <a:lnSpc>
                          <a:spcPct val="150000"/>
                        </a:lnSpc>
                        <a:spcBef>
                          <a:spcPts val="0"/>
                        </a:spcBef>
                        <a:spcAft>
                          <a:spcPts val="0"/>
                        </a:spcAft>
                      </a:pPr>
                      <a:r>
                        <a:rPr lang="mn-MN" sz="2000">
                          <a:effectLst/>
                        </a:rPr>
                        <a:t> </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r>
              <a:tr h="171763">
                <a:tc>
                  <a:txBody>
                    <a:bodyPr/>
                    <a:lstStyle/>
                    <a:p>
                      <a:pPr marL="0" marR="0" algn="just">
                        <a:lnSpc>
                          <a:spcPct val="150000"/>
                        </a:lnSpc>
                        <a:spcBef>
                          <a:spcPts val="0"/>
                        </a:spcBef>
                        <a:spcAft>
                          <a:spcPts val="0"/>
                        </a:spcAft>
                      </a:pPr>
                      <a:r>
                        <a:rPr lang="mn-MN" sz="2000" dirty="0">
                          <a:effectLst/>
                        </a:rPr>
                        <a:t> </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3">
                  <a:txBody>
                    <a:bodyPr/>
                    <a:lstStyle/>
                    <a:p>
                      <a:pPr marL="0" marR="0" algn="just">
                        <a:lnSpc>
                          <a:spcPct val="150000"/>
                        </a:lnSpc>
                        <a:spcBef>
                          <a:spcPts val="0"/>
                        </a:spcBef>
                        <a:spcAft>
                          <a:spcPts val="0"/>
                        </a:spcAft>
                      </a:pPr>
                      <a:r>
                        <a:rPr lang="mn-MN" sz="2000" dirty="0">
                          <a:effectLst/>
                        </a:rPr>
                        <a:t>Шинээр эхлэх хөрөнгө оруулалт</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2">
                  <a:txBody>
                    <a:bodyPr/>
                    <a:lstStyle/>
                    <a:p>
                      <a:pPr marL="0" marR="0" algn="just">
                        <a:lnSpc>
                          <a:spcPct val="150000"/>
                        </a:lnSpc>
                        <a:spcBef>
                          <a:spcPts val="0"/>
                        </a:spcBef>
                        <a:spcAft>
                          <a:spcPts val="0"/>
                        </a:spcAft>
                      </a:pPr>
                      <a:r>
                        <a:rPr lang="mn-MN" sz="2000">
                          <a:effectLst/>
                        </a:rPr>
                        <a:t> </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a:txBody>
                    <a:bodyPr/>
                    <a:lstStyle/>
                    <a:p>
                      <a:pPr marL="0" marR="0" algn="just">
                        <a:lnSpc>
                          <a:spcPct val="150000"/>
                        </a:lnSpc>
                        <a:spcBef>
                          <a:spcPts val="0"/>
                        </a:spcBef>
                        <a:spcAft>
                          <a:spcPts val="0"/>
                        </a:spcAft>
                      </a:pPr>
                      <a:r>
                        <a:rPr lang="mn-MN" sz="2000">
                          <a:effectLst/>
                        </a:rPr>
                        <a:t> </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r>
              <a:tr h="171763">
                <a:tc>
                  <a:txBody>
                    <a:bodyPr/>
                    <a:lstStyle/>
                    <a:p>
                      <a:pPr marL="0" marR="0" algn="just">
                        <a:lnSpc>
                          <a:spcPct val="150000"/>
                        </a:lnSpc>
                        <a:spcBef>
                          <a:spcPts val="0"/>
                        </a:spcBef>
                        <a:spcAft>
                          <a:spcPts val="0"/>
                        </a:spcAft>
                      </a:pPr>
                      <a:r>
                        <a:rPr lang="mn-MN" sz="2000">
                          <a:effectLst/>
                        </a:rPr>
                        <a:t>1</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3">
                  <a:txBody>
                    <a:bodyPr/>
                    <a:lstStyle/>
                    <a:p>
                      <a:pPr marL="0" marR="0" algn="just">
                        <a:lnSpc>
                          <a:spcPct val="150000"/>
                        </a:lnSpc>
                        <a:spcBef>
                          <a:spcPts val="0"/>
                        </a:spcBef>
                        <a:spcAft>
                          <a:spcPts val="0"/>
                        </a:spcAft>
                      </a:pPr>
                      <a:r>
                        <a:rPr lang="mn-MN" sz="2000" dirty="0">
                          <a:effectLst/>
                        </a:rPr>
                        <a:t> </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2">
                  <a:txBody>
                    <a:bodyPr/>
                    <a:lstStyle/>
                    <a:p>
                      <a:pPr marL="0" marR="0" algn="just">
                        <a:lnSpc>
                          <a:spcPct val="150000"/>
                        </a:lnSpc>
                        <a:spcBef>
                          <a:spcPts val="0"/>
                        </a:spcBef>
                        <a:spcAft>
                          <a:spcPts val="0"/>
                        </a:spcAft>
                      </a:pPr>
                      <a:r>
                        <a:rPr lang="mn-MN" sz="2000">
                          <a:effectLst/>
                        </a:rPr>
                        <a:t> </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lnSpc>
                          <a:spcPct val="150000"/>
                        </a:lnSpc>
                        <a:spcBef>
                          <a:spcPts val="0"/>
                        </a:spcBef>
                        <a:spcAft>
                          <a:spcPts val="0"/>
                        </a:spcAft>
                      </a:pP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a:txBody>
                    <a:bodyPr/>
                    <a:lstStyle/>
                    <a:p>
                      <a:pPr marL="0" marR="0" algn="just">
                        <a:lnSpc>
                          <a:spcPct val="150000"/>
                        </a:lnSpc>
                        <a:spcBef>
                          <a:spcPts val="0"/>
                        </a:spcBef>
                        <a:spcAft>
                          <a:spcPts val="0"/>
                        </a:spcAft>
                      </a:pPr>
                      <a:r>
                        <a:rPr lang="mn-MN" sz="2000">
                          <a:effectLst/>
                        </a:rPr>
                        <a:t> </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r>
              <a:tr h="343527">
                <a:tc>
                  <a:txBody>
                    <a:bodyPr/>
                    <a:lstStyle/>
                    <a:p>
                      <a:pPr marL="0" marR="0" algn="just">
                        <a:spcBef>
                          <a:spcPts val="0"/>
                        </a:spcBef>
                        <a:spcAft>
                          <a:spcPts val="0"/>
                        </a:spcAft>
                      </a:pPr>
                      <a:r>
                        <a:rPr lang="mn-MN" sz="2000" dirty="0">
                          <a:effectLst/>
                        </a:rPr>
                        <a:t>n</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3">
                  <a:txBody>
                    <a:bodyPr/>
                    <a:lstStyle/>
                    <a:p>
                      <a:pPr marL="0" marR="0" algn="just">
                        <a:spcBef>
                          <a:spcPts val="0"/>
                        </a:spcBef>
                        <a:spcAft>
                          <a:spcPts val="0"/>
                        </a:spcAft>
                      </a:pPr>
                      <a:r>
                        <a:rPr lang="mn-MN" sz="2000" dirty="0" err="1">
                          <a:effectLst/>
                        </a:rPr>
                        <a:t>ОНХС</a:t>
                      </a:r>
                      <a:r>
                        <a:rPr lang="mn-MN" sz="2000" dirty="0">
                          <a:effectLst/>
                        </a:rPr>
                        <a:t>-ийн нийт санхүүжилтэд багтаж буй сүүлчийн төсөл</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spcBef>
                          <a:spcPts val="0"/>
                        </a:spcBef>
                        <a:spcAft>
                          <a:spcPts val="0"/>
                        </a:spcAft>
                      </a:pPr>
                      <a:endParaRPr lang="mn-MN"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spcBef>
                          <a:spcPts val="0"/>
                        </a:spcBef>
                        <a:spcAft>
                          <a:spcPts val="0"/>
                        </a:spcAft>
                      </a:pP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2">
                  <a:txBody>
                    <a:bodyPr/>
                    <a:lstStyle/>
                    <a:p>
                      <a:pPr marL="0" marR="0" algn="just">
                        <a:spcBef>
                          <a:spcPts val="0"/>
                        </a:spcBef>
                        <a:spcAft>
                          <a:spcPts val="0"/>
                        </a:spcAft>
                      </a:pPr>
                      <a:r>
                        <a:rPr lang="mn-MN" sz="2000">
                          <a:effectLst/>
                        </a:rPr>
                        <a:t> </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pPr marL="0" marR="0" algn="just">
                        <a:spcBef>
                          <a:spcPts val="0"/>
                        </a:spcBef>
                        <a:spcAft>
                          <a:spcPts val="0"/>
                        </a:spcAft>
                      </a:pP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a:txBody>
                    <a:bodyPr/>
                    <a:lstStyle/>
                    <a:p>
                      <a:pPr marL="0" marR="0" algn="just">
                        <a:spcBef>
                          <a:spcPts val="0"/>
                        </a:spcBef>
                        <a:spcAft>
                          <a:spcPts val="0"/>
                        </a:spcAft>
                      </a:pPr>
                      <a:r>
                        <a:rPr lang="mn-MN" sz="2000" dirty="0">
                          <a:effectLst/>
                        </a:rPr>
                        <a:t>ОНХС-ийн санхүүжилтийн нийт дүн </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r>
              <a:tr h="229018">
                <a:tc gridSpan="7">
                  <a:txBody>
                    <a:bodyPr/>
                    <a:lstStyle/>
                    <a:p>
                      <a:pPr marL="0" marR="0" algn="just">
                        <a:spcBef>
                          <a:spcPts val="0"/>
                        </a:spcBef>
                        <a:spcAft>
                          <a:spcPts val="0"/>
                        </a:spcAft>
                      </a:pPr>
                      <a:r>
                        <a:rPr lang="mn-MN" sz="2000" dirty="0" err="1">
                          <a:effectLst/>
                        </a:rPr>
                        <a:t>ОНХС</a:t>
                      </a:r>
                      <a:r>
                        <a:rPr lang="mn-MN" sz="2000" dirty="0">
                          <a:effectLst/>
                        </a:rPr>
                        <a:t>-ийн хөрөнгө хүрэлцээгүйн улмаас жагсаалтад багтаагүй тэргүүлэх ач холбогдолтой төслүүдийн жагсаалт</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endParaRPr lang="mn-MN"/>
                    </a:p>
                  </a:txBody>
                  <a:tcPr/>
                </a:tc>
                <a:tc hMerge="1">
                  <a:txBody>
                    <a:bodyPr/>
                    <a:lstStyle/>
                    <a:p>
                      <a:endParaRPr lang="mn-MN"/>
                    </a:p>
                  </a:txBody>
                  <a:tcPr/>
                </a:tc>
                <a:tc hMerge="1">
                  <a:txBody>
                    <a:bodyPr/>
                    <a:lstStyle/>
                    <a:p>
                      <a:endParaRPr lang="mn-MN"/>
                    </a:p>
                  </a:txBody>
                  <a:tcPr/>
                </a:tc>
                <a:tc hMerge="1">
                  <a:txBody>
                    <a:bodyPr/>
                    <a:lstStyle/>
                    <a:p>
                      <a:endParaRPr lang="en-US"/>
                    </a:p>
                  </a:txBody>
                  <a:tcPr/>
                </a:tc>
                <a:tc hMerge="1">
                  <a:txBody>
                    <a:bodyPr/>
                    <a:lstStyle/>
                    <a:p>
                      <a:endParaRPr lang="mn-MN"/>
                    </a:p>
                  </a:txBody>
                  <a:tcPr/>
                </a:tc>
                <a:tc hMerge="1">
                  <a:txBody>
                    <a:bodyPr/>
                    <a:lstStyle/>
                    <a:p>
                      <a:endParaRPr lang="en-US"/>
                    </a:p>
                  </a:txBody>
                  <a:tcPr/>
                </a:tc>
              </a:tr>
              <a:tr h="171763">
                <a:tc gridSpan="2">
                  <a:txBody>
                    <a:bodyPr/>
                    <a:lstStyle/>
                    <a:p>
                      <a:pPr marL="0" marR="0" algn="just">
                        <a:lnSpc>
                          <a:spcPct val="150000"/>
                        </a:lnSpc>
                        <a:spcBef>
                          <a:spcPts val="0"/>
                        </a:spcBef>
                        <a:spcAft>
                          <a:spcPts val="0"/>
                        </a:spcAft>
                      </a:pPr>
                      <a:r>
                        <a:rPr lang="mn-MN" sz="2000" dirty="0">
                          <a:effectLst/>
                        </a:rPr>
                        <a:t>..</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endParaRPr lang="mn-MN"/>
                    </a:p>
                  </a:txBody>
                  <a:tcPr/>
                </a:tc>
                <a:tc>
                  <a:txBody>
                    <a:bodyPr/>
                    <a:lstStyle/>
                    <a:p>
                      <a:pPr marL="0" marR="0" algn="just">
                        <a:lnSpc>
                          <a:spcPct val="150000"/>
                        </a:lnSpc>
                        <a:spcBef>
                          <a:spcPts val="0"/>
                        </a:spcBef>
                        <a:spcAft>
                          <a:spcPts val="0"/>
                        </a:spcAft>
                      </a:pPr>
                      <a:r>
                        <a:rPr lang="mn-MN" sz="2000" dirty="0">
                          <a:effectLst/>
                        </a:rPr>
                        <a:t> </a:t>
                      </a:r>
                      <a:endParaRPr lang="mn-MN"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gridSpan="2">
                  <a:txBody>
                    <a:bodyPr/>
                    <a:lstStyle/>
                    <a:p>
                      <a:pPr marL="0" marR="0" algn="just">
                        <a:lnSpc>
                          <a:spcPct val="150000"/>
                        </a:lnSpc>
                        <a:spcBef>
                          <a:spcPts val="0"/>
                        </a:spcBef>
                        <a:spcAft>
                          <a:spcPts val="0"/>
                        </a:spcAft>
                      </a:pPr>
                      <a:r>
                        <a:rPr lang="mn-MN" sz="2000">
                          <a:effectLst/>
                        </a:rPr>
                        <a:t> </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endParaRPr lang="en-US"/>
                    </a:p>
                  </a:txBody>
                  <a:tcPr/>
                </a:tc>
                <a:tc gridSpan="2">
                  <a:txBody>
                    <a:bodyPr/>
                    <a:lstStyle/>
                    <a:p>
                      <a:pPr marL="0" marR="0" algn="just">
                        <a:lnSpc>
                          <a:spcPct val="150000"/>
                        </a:lnSpc>
                        <a:spcBef>
                          <a:spcPts val="0"/>
                        </a:spcBef>
                        <a:spcAft>
                          <a:spcPts val="0"/>
                        </a:spcAft>
                      </a:pPr>
                      <a:r>
                        <a:rPr lang="mn-MN" sz="2000">
                          <a:effectLst/>
                        </a:rPr>
                        <a:t> </a:t>
                      </a:r>
                      <a:endParaRPr lang="mn-MN"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endParaRPr lang="en-US"/>
                    </a:p>
                  </a:txBody>
                  <a:tcPr/>
                </a:tc>
              </a:tr>
              <a:tr h="515290">
                <a:tc gridSpan="7">
                  <a:txBody>
                    <a:bodyPr/>
                    <a:lstStyle/>
                    <a:p>
                      <a:pPr marL="0" marR="0" algn="just">
                        <a:lnSpc>
                          <a:spcPct val="150000"/>
                        </a:lnSpc>
                        <a:spcBef>
                          <a:spcPts val="0"/>
                        </a:spcBef>
                        <a:spcAft>
                          <a:spcPts val="0"/>
                        </a:spcAft>
                      </a:pPr>
                      <a:r>
                        <a:rPr lang="mn-MN" sz="2000" dirty="0">
                          <a:effectLst/>
                        </a:rPr>
                        <a:t>Хавсралтууд:</a:t>
                      </a:r>
                    </a:p>
                    <a:p>
                      <a:pPr marL="342900" marR="0" lvl="0" indent="-342900" algn="just">
                        <a:lnSpc>
                          <a:spcPct val="150000"/>
                        </a:lnSpc>
                        <a:spcBef>
                          <a:spcPts val="0"/>
                        </a:spcBef>
                        <a:spcAft>
                          <a:spcPts val="0"/>
                        </a:spcAft>
                        <a:buFont typeface="Arial" panose="020B0604020202020204" pitchFamily="34" charset="0"/>
                        <a:buChar char="-"/>
                      </a:pPr>
                      <a:r>
                        <a:rPr lang="mn-MN" sz="2000" dirty="0">
                          <a:effectLst/>
                        </a:rPr>
                        <a:t>Олон үзүүлэлтээр үнэлсэн матриц </a:t>
                      </a:r>
                    </a:p>
                    <a:p>
                      <a:pPr marL="342900" marR="0" lvl="0" indent="-342900" algn="just">
                        <a:lnSpc>
                          <a:spcPct val="150000"/>
                        </a:lnSpc>
                        <a:spcBef>
                          <a:spcPts val="0"/>
                        </a:spcBef>
                        <a:spcAft>
                          <a:spcPts val="800"/>
                        </a:spcAft>
                        <a:buFont typeface="Arial" panose="020B0604020202020204" pitchFamily="34" charset="0"/>
                        <a:buChar char="-"/>
                      </a:pPr>
                      <a:r>
                        <a:rPr lang="mn-MN" sz="2000" dirty="0">
                          <a:solidFill>
                            <a:schemeClr val="bg1"/>
                          </a:solidFill>
                          <a:effectLst/>
                        </a:rPr>
                        <a:t>Төслийн танилцуулга </a:t>
                      </a:r>
                      <a:endParaRPr lang="mn-MN"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tc>
                <a:tc hMerge="1">
                  <a:txBody>
                    <a:bodyPr/>
                    <a:lstStyle/>
                    <a:p>
                      <a:endParaRPr lang="mn-MN"/>
                    </a:p>
                  </a:txBody>
                  <a:tcPr/>
                </a:tc>
                <a:tc hMerge="1">
                  <a:txBody>
                    <a:bodyPr/>
                    <a:lstStyle/>
                    <a:p>
                      <a:endParaRPr lang="mn-MN"/>
                    </a:p>
                  </a:txBody>
                  <a:tcPr/>
                </a:tc>
                <a:tc hMerge="1">
                  <a:txBody>
                    <a:bodyPr/>
                    <a:lstStyle/>
                    <a:p>
                      <a:endParaRPr lang="mn-MN"/>
                    </a:p>
                  </a:txBody>
                  <a:tcPr/>
                </a:tc>
                <a:tc hMerge="1">
                  <a:txBody>
                    <a:bodyPr/>
                    <a:lstStyle/>
                    <a:p>
                      <a:endParaRPr lang="en-US"/>
                    </a:p>
                  </a:txBody>
                  <a:tcPr/>
                </a:tc>
                <a:tc hMerge="1">
                  <a:txBody>
                    <a:bodyPr/>
                    <a:lstStyle/>
                    <a:p>
                      <a:endParaRPr lang="mn-MN"/>
                    </a:p>
                  </a:txBody>
                  <a:tcPr/>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DB782087-8ABF-41B6-BABD-656686130C8A}" type="slidenum">
              <a:rPr lang="mn-MN" smtClean="0"/>
              <a:pPr/>
              <a:t>12</a:t>
            </a:fld>
            <a:endParaRPr lang="mn-MN"/>
          </a:p>
        </p:txBody>
      </p:sp>
    </p:spTree>
    <p:extLst>
      <p:ext uri="{BB962C8B-B14F-4D97-AF65-F5344CB8AC3E}">
        <p14:creationId xmlns:p14="http://schemas.microsoft.com/office/powerpoint/2010/main" val="198083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812" y="704052"/>
            <a:ext cx="10058400" cy="909021"/>
          </a:xfrm>
        </p:spPr>
        <p:txBody>
          <a:bodyPr anchor="ctr">
            <a:normAutofit/>
          </a:bodyPr>
          <a:lstStyle/>
          <a:p>
            <a:r>
              <a:rPr lang="mn-MN" sz="4400" dirty="0" smtClean="0">
                <a:solidFill>
                  <a:schemeClr val="accent1">
                    <a:lumMod val="50000"/>
                  </a:schemeClr>
                </a:solidFill>
                <a:latin typeface="Times New Roman" panose="02020603050405020304" pitchFamily="18" charset="0"/>
                <a:cs typeface="Times New Roman" panose="02020603050405020304" pitchFamily="18" charset="0"/>
              </a:rPr>
              <a:t>Иргэдэд мэдээлэх</a:t>
            </a:r>
            <a:r>
              <a:rPr lang="en-US" sz="44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a:t>
            </a:r>
            <a:r>
              <a:rPr lang="mn-MN" sz="2400" dirty="0" err="1" smtClean="0">
                <a:solidFill>
                  <a:schemeClr val="accent1">
                    <a:lumMod val="50000"/>
                  </a:schemeClr>
                </a:solidFill>
                <a:latin typeface="Times New Roman" panose="02020603050405020304" pitchFamily="18" charset="0"/>
                <a:cs typeface="Times New Roman" panose="02020603050405020304" pitchFamily="18" charset="0"/>
              </a:rPr>
              <a:t>ОНХСҮАЖ</a:t>
            </a:r>
            <a:r>
              <a:rPr lang="mn-MN" sz="2400" dirty="0" smtClean="0">
                <a:solidFill>
                  <a:schemeClr val="accent1">
                    <a:lumMod val="50000"/>
                  </a:schemeClr>
                </a:solidFill>
                <a:latin typeface="Times New Roman" panose="02020603050405020304" pitchFamily="18" charset="0"/>
                <a:cs typeface="Times New Roman" panose="02020603050405020304" pitchFamily="18" charset="0"/>
              </a:rPr>
              <a:t> 6.9</a:t>
            </a:r>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mn-MN"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10058400" cy="4565824"/>
          </a:xfrm>
        </p:spPr>
        <p:txBody>
          <a:bodyPr>
            <a:noAutofit/>
          </a:bodyPr>
          <a:lstStyle/>
          <a:p>
            <a:pPr marL="0" lvl="1" indent="0" algn="just">
              <a:spcBef>
                <a:spcPts val="1000"/>
              </a:spcBef>
              <a:buNone/>
            </a:pPr>
            <a:r>
              <a:rPr lang="mn-MN" sz="2400" dirty="0" smtClean="0">
                <a:solidFill>
                  <a:schemeClr val="tx1"/>
                </a:solidFill>
                <a:latin typeface="Times New Roman" panose="02020603050405020304" pitchFamily="18" charset="0"/>
                <a:cs typeface="Times New Roman" panose="02020603050405020304" pitchFamily="18" charset="0"/>
              </a:rPr>
              <a:t>6.9</a:t>
            </a:r>
            <a:r>
              <a:rPr lang="en-US" sz="2400" dirty="0">
                <a:solidFill>
                  <a:schemeClr val="tx1"/>
                </a:solidFill>
                <a:latin typeface="Times New Roman" panose="02020603050405020304" pitchFamily="18" charset="0"/>
                <a:cs typeface="Times New Roman" panose="02020603050405020304" pitchFamily="18" charset="0"/>
              </a:rPr>
              <a:t>.</a:t>
            </a:r>
            <a:r>
              <a:rPr lang="mn-MN" sz="2400" dirty="0" smtClean="0">
                <a:solidFill>
                  <a:schemeClr val="tx1"/>
                </a:solidFill>
                <a:latin typeface="Times New Roman" panose="02020603050405020304" pitchFamily="18" charset="0"/>
                <a:cs typeface="Times New Roman" panose="02020603050405020304" pitchFamily="18" charset="0"/>
              </a:rPr>
              <a:t> Сум</a:t>
            </a:r>
            <a:r>
              <a:rPr lang="mn-MN" sz="2400" dirty="0">
                <a:solidFill>
                  <a:schemeClr val="tx1"/>
                </a:solidFill>
                <a:latin typeface="Times New Roman" panose="02020603050405020304" pitchFamily="18" charset="0"/>
                <a:cs typeface="Times New Roman" panose="02020603050405020304" pitchFamily="18" charset="0"/>
              </a:rPr>
              <a:t>, дүүргийн Засаг дарга нь ИТХ-аар батлагдсан </a:t>
            </a:r>
            <a:r>
              <a:rPr lang="mn-MN" sz="2400" dirty="0" err="1">
                <a:solidFill>
                  <a:schemeClr val="tx1"/>
                </a:solidFill>
                <a:latin typeface="Times New Roman" panose="02020603050405020304" pitchFamily="18" charset="0"/>
                <a:cs typeface="Times New Roman" panose="02020603050405020304" pitchFamily="18" charset="0"/>
              </a:rPr>
              <a:t>ОНХС</a:t>
            </a:r>
            <a:r>
              <a:rPr lang="mn-MN" sz="2400" dirty="0">
                <a:solidFill>
                  <a:schemeClr val="tx1"/>
                </a:solidFill>
                <a:latin typeface="Times New Roman" panose="02020603050405020304" pitchFamily="18" charset="0"/>
                <a:cs typeface="Times New Roman" panose="02020603050405020304" pitchFamily="18" charset="0"/>
              </a:rPr>
              <a:t>-ийн хөрөнгөөр санхүүжүүлэх хөрөнгө оруулалт, хөтөлбөр, төсөл, арга хэмжээний жагсаалтад иргэдийн өгсөн </a:t>
            </a:r>
            <a:r>
              <a:rPr lang="mn-MN" sz="2400" b="1" dirty="0">
                <a:solidFill>
                  <a:schemeClr val="tx1"/>
                </a:solidFill>
                <a:latin typeface="Times New Roman" panose="02020603050405020304" pitchFamily="18" charset="0"/>
                <a:cs typeface="Times New Roman" panose="02020603050405020304" pitchFamily="18" charset="0"/>
              </a:rPr>
              <a:t>санал багтсан болон багтаагүй шалтгааныг тухайн саналыг ирүүлсэн баг, хорооны Засаг даргаар дамжуулан иргэдэд заавал мэдээлнэ</a:t>
            </a:r>
            <a:r>
              <a:rPr lang="mn-MN" sz="2400" b="1" dirty="0" smtClean="0">
                <a:solidFill>
                  <a:schemeClr val="tx1"/>
                </a:solidFill>
                <a:latin typeface="Times New Roman" panose="02020603050405020304" pitchFamily="18" charset="0"/>
                <a:cs typeface="Times New Roman" panose="02020603050405020304" pitchFamily="18" charset="0"/>
              </a:rPr>
              <a:t>.</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0" lvl="1" indent="0" algn="just">
              <a:spcBef>
                <a:spcPts val="1000"/>
              </a:spcBef>
              <a:buNone/>
            </a:pPr>
            <a:endParaRPr lang="en-US" sz="1200" b="1" dirty="0">
              <a:solidFill>
                <a:schemeClr val="tx1"/>
              </a:solidFill>
              <a:latin typeface="Times New Roman" panose="02020603050405020304" pitchFamily="18" charset="0"/>
              <a:cs typeface="Times New Roman" panose="02020603050405020304" pitchFamily="18" charset="0"/>
            </a:endParaRPr>
          </a:p>
          <a:p>
            <a:pPr marL="0" lvl="1" indent="0" algn="ctr">
              <a:spcBef>
                <a:spcPts val="1000"/>
              </a:spcBef>
              <a:buNone/>
            </a:pP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a:t>
            </a:r>
            <a:r>
              <a:rPr lang="mn-MN" sz="3200" dirty="0" smtClean="0">
                <a:solidFill>
                  <a:schemeClr val="accent1">
                    <a:lumMod val="75000"/>
                  </a:schemeClr>
                </a:solidFill>
                <a:latin typeface="Times New Roman" panose="02020603050405020304" pitchFamily="18" charset="0"/>
                <a:cs typeface="Times New Roman" panose="02020603050405020304" pitchFamily="18" charset="0"/>
              </a:rPr>
              <a:t>Ил </a:t>
            </a:r>
            <a:r>
              <a:rPr lang="mn-MN" sz="3200" dirty="0">
                <a:solidFill>
                  <a:schemeClr val="accent1">
                    <a:lumMod val="75000"/>
                  </a:schemeClr>
                </a:solidFill>
                <a:latin typeface="Times New Roman" panose="02020603050405020304" pitchFamily="18" charset="0"/>
                <a:cs typeface="Times New Roman" panose="02020603050405020304" pitchFamily="18" charset="0"/>
              </a:rPr>
              <a:t>тод байдлыг хангах зорилгоор албан бичигт зөвшөөрөгдсөн, татгалзсан төслүүдийн тоо, татгалзсан төслүүдийн шалтгаан, төслүүдийн үзүүлэлт бүхий  үнэлгээний хуудасны хуулбар зэрэг мэдээллийг багтаана</a:t>
            </a:r>
            <a:r>
              <a:rPr lang="mn-MN" sz="3200" dirty="0" smtClean="0">
                <a:solidFill>
                  <a:schemeClr val="accent1">
                    <a:lumMod val="75000"/>
                  </a:schemeClr>
                </a:solidFill>
                <a:latin typeface="Times New Roman" panose="02020603050405020304" pitchFamily="18" charset="0"/>
                <a:cs typeface="Times New Roman" panose="02020603050405020304" pitchFamily="18" charset="0"/>
              </a:rPr>
              <a:t>.</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a:t>
            </a:r>
            <a:r>
              <a:rPr lang="mn-MN" sz="3200" dirty="0" smtClean="0">
                <a:solidFill>
                  <a:schemeClr val="accent1">
                    <a:lumMod val="75000"/>
                  </a:schemeClr>
                </a:solidFill>
                <a:latin typeface="Times New Roman" panose="02020603050405020304" pitchFamily="18" charset="0"/>
                <a:cs typeface="Times New Roman" panose="02020603050405020304" pitchFamily="18" charset="0"/>
              </a:rPr>
              <a:t>  </a:t>
            </a:r>
            <a:endParaRPr lang="mn-MN" sz="3200" dirty="0">
              <a:solidFill>
                <a:schemeClr val="accent1">
                  <a:lumMod val="75000"/>
                </a:schemeClr>
              </a:solidFill>
              <a:latin typeface="Times New Roman" panose="02020603050405020304" pitchFamily="18" charset="0"/>
              <a:cs typeface="Times New Roman" panose="02020603050405020304" pitchFamily="18" charset="0"/>
            </a:endParaRPr>
          </a:p>
          <a:p>
            <a:pPr marL="0" lvl="1" indent="0" algn="just">
              <a:spcBef>
                <a:spcPts val="1000"/>
              </a:spcBef>
              <a:buNone/>
            </a:pPr>
            <a:endParaRPr lang="mn-MN" sz="2800"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mn-MN" sz="2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B782087-8ABF-41B6-BABD-656686130C8A}" type="slidenum">
              <a:rPr lang="mn-MN" smtClean="0"/>
              <a:pPr/>
              <a:t>13</a:t>
            </a:fld>
            <a:endParaRPr lang="mn-MN" dirty="0"/>
          </a:p>
        </p:txBody>
      </p:sp>
    </p:spTree>
    <p:extLst>
      <p:ext uri="{BB962C8B-B14F-4D97-AF65-F5344CB8AC3E}">
        <p14:creationId xmlns:p14="http://schemas.microsoft.com/office/powerpoint/2010/main" val="314403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20786"/>
            <a:ext cx="10515600" cy="3156178"/>
          </a:xfrm>
        </p:spPr>
        <p:txBody>
          <a:bodyPr>
            <a:normAutofit/>
          </a:bodyPr>
          <a:lstStyle/>
          <a:p>
            <a:pPr marL="0" indent="0">
              <a:buNone/>
            </a:pPr>
            <a:r>
              <a:rPr lang="mn-MN" sz="5400" dirty="0" smtClean="0">
                <a:latin typeface="Times New Roman" panose="02020603050405020304" pitchFamily="18" charset="0"/>
                <a:cs typeface="Times New Roman" panose="02020603050405020304" pitchFamily="18" charset="0"/>
              </a:rPr>
              <a:t>Анхаарал хандуулсанд баярлалаа</a:t>
            </a:r>
            <a:endParaRPr lang="mn-MN" sz="5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DB782087-8ABF-41B6-BABD-656686130C8A}" type="slidenum">
              <a:rPr lang="mn-MN" smtClean="0"/>
              <a:pPr/>
              <a:t>14</a:t>
            </a:fld>
            <a:endParaRPr lang="mn-MN" dirty="0"/>
          </a:p>
        </p:txBody>
      </p:sp>
    </p:spTree>
    <p:extLst>
      <p:ext uri="{BB962C8B-B14F-4D97-AF65-F5344CB8AC3E}">
        <p14:creationId xmlns:p14="http://schemas.microsoft.com/office/powerpoint/2010/main" val="302439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3548" y="1813989"/>
            <a:ext cx="6639339" cy="4007251"/>
          </a:xfrm>
          <a:prstGeom prst="rect">
            <a:avLst/>
          </a:prstGeom>
        </p:spPr>
        <p:txBody>
          <a:bodyPr wrap="square">
            <a:spAutoFit/>
          </a:bodyPr>
          <a:lstStyle/>
          <a:p>
            <a:pPr algn="just">
              <a:lnSpc>
                <a:spcPct val="115000"/>
              </a:lnSpc>
            </a:pPr>
            <a:r>
              <a:rPr lang="mn-M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Шигтгээ 1</a:t>
            </a:r>
            <a:r>
              <a:rPr lang="mn-M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mn-M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ОНХС</a:t>
            </a:r>
            <a:r>
              <a:rPr lang="mn-M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-ийн үйл ажиллагааны журмын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a:t>
            </a:r>
            <a:r>
              <a:rPr lang="mn-M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 бүлгийн 6.</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mn-M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дүгээр зүйл</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mn-MN"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mn-M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mn-MN"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mn-MN" sz="2400" dirty="0">
                <a:solidFill>
                  <a:srgbClr val="000000"/>
                </a:solidFill>
                <a:latin typeface="Times New Roman" panose="02020603050405020304" pitchFamily="18" charset="0"/>
                <a:ea typeface="Times New Roman" panose="02020603050405020304" pitchFamily="18" charset="0"/>
              </a:rPr>
              <a:t>Ажлын хэсгийн бүрэлдэхүүн нь орон нутгийн байгаль орчны асуудал хариуцсан ажилтан, төрийн сангийн мэргэжилтэн, иргэд, иргэний нийгмийн төлөөлөл болон бусад  мэргэжилтнүүдийг багтаасан 7-оос доошгүй гишүүнтэй байна.</a:t>
            </a:r>
            <a:endParaRPr lang="mn-MN" sz="2400" dirty="0">
              <a:solidFill>
                <a:srgbClr val="000000"/>
              </a:solidFill>
            </a:endParaRPr>
          </a:p>
        </p:txBody>
      </p:sp>
      <p:pic>
        <p:nvPicPr>
          <p:cNvPr id="2050" name="Picture 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674" y="2556891"/>
            <a:ext cx="3782740" cy="27997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02160" y="544378"/>
            <a:ext cx="9949542" cy="1044453"/>
          </a:xfrm>
          <a:prstGeom prst="rect">
            <a:avLst/>
          </a:prstGeom>
        </p:spPr>
        <p:txBody>
          <a:bodyPr wrap="square">
            <a:spAutoFit/>
          </a:bodyPr>
          <a:lstStyle/>
          <a:p>
            <a:pPr algn="ctr">
              <a:lnSpc>
                <a:spcPct val="114000"/>
              </a:lnSpc>
            </a:pPr>
            <a:r>
              <a:rPr lang="mn-MN" sz="2800" cap="all" dirty="0">
                <a:solidFill>
                  <a:srgbClr val="000000"/>
                </a:solidFill>
                <a:latin typeface="Times New Roman" panose="02020603050405020304" pitchFamily="18" charset="0"/>
                <a:ea typeface="Times New Roman" panose="02020603050405020304" pitchFamily="18" charset="0"/>
              </a:rPr>
              <a:t>Нэгдүгээр улиралд Сумын </a:t>
            </a:r>
            <a:r>
              <a:rPr lang="mn-MN" sz="2800" cap="all" dirty="0" err="1">
                <a:solidFill>
                  <a:srgbClr val="000000"/>
                </a:solidFill>
                <a:latin typeface="Times New Roman" panose="02020603050405020304" pitchFamily="18" charset="0"/>
                <a:ea typeface="Times New Roman" panose="02020603050405020304" pitchFamily="18" charset="0"/>
              </a:rPr>
              <a:t>ОНХС</a:t>
            </a:r>
            <a:r>
              <a:rPr lang="mn-MN" sz="2800" cap="all" dirty="0">
                <a:solidFill>
                  <a:srgbClr val="000000"/>
                </a:solidFill>
                <a:latin typeface="Times New Roman" panose="02020603050405020304" pitchFamily="18" charset="0"/>
                <a:ea typeface="Times New Roman" panose="02020603050405020304" pitchFamily="18" charset="0"/>
              </a:rPr>
              <a:t>-ийн ажлын хэсгийг байгуулах </a:t>
            </a:r>
            <a:r>
              <a:rPr lang="en-US" sz="2800" cap="all" dirty="0">
                <a:solidFill>
                  <a:srgbClr val="000000"/>
                </a:solidFill>
                <a:latin typeface="Times New Roman" panose="02020603050405020304" pitchFamily="18" charset="0"/>
                <a:ea typeface="Times New Roman" panose="02020603050405020304" pitchFamily="18" charset="0"/>
              </a:rPr>
              <a:t>(</a:t>
            </a:r>
            <a:r>
              <a:rPr lang="mn-MN" sz="2800" cap="all" dirty="0" err="1">
                <a:solidFill>
                  <a:srgbClr val="000000"/>
                </a:solidFill>
                <a:latin typeface="Times New Roman" panose="02020603050405020304" pitchFamily="18" charset="0"/>
                <a:ea typeface="Times New Roman" panose="02020603050405020304" pitchFamily="18" charset="0"/>
              </a:rPr>
              <a:t>ОНХСҮАЖ</a:t>
            </a:r>
            <a:r>
              <a:rPr lang="mn-MN" sz="2800" cap="all" dirty="0">
                <a:solidFill>
                  <a:srgbClr val="000000"/>
                </a:solidFill>
                <a:latin typeface="Times New Roman" panose="02020603050405020304" pitchFamily="18" charset="0"/>
                <a:ea typeface="Times New Roman" panose="02020603050405020304" pitchFamily="18" charset="0"/>
              </a:rPr>
              <a:t> 6.1</a:t>
            </a:r>
            <a:r>
              <a:rPr lang="en-US" sz="2800" cap="all" dirty="0">
                <a:solidFill>
                  <a:srgbClr val="000000"/>
                </a:solidFill>
                <a:latin typeface="Times New Roman" panose="02020603050405020304" pitchFamily="18" charset="0"/>
                <a:ea typeface="Times New Roman" panose="02020603050405020304" pitchFamily="18" charset="0"/>
              </a:rPr>
              <a:t>)</a:t>
            </a:r>
            <a:endParaRPr lang="mn-MN" sz="2800" dirty="0">
              <a:solidFill>
                <a:srgbClr val="000000"/>
              </a:solidFill>
            </a:endParaRPr>
          </a:p>
        </p:txBody>
      </p:sp>
      <p:sp>
        <p:nvSpPr>
          <p:cNvPr id="2" name="Slide Number Placeholder 1"/>
          <p:cNvSpPr>
            <a:spLocks noGrp="1"/>
          </p:cNvSpPr>
          <p:nvPr>
            <p:ph type="sldNum" sz="quarter" idx="12"/>
          </p:nvPr>
        </p:nvSpPr>
        <p:spPr/>
        <p:txBody>
          <a:bodyPr/>
          <a:lstStyle/>
          <a:p>
            <a:fld id="{DB782087-8ABF-41B6-BABD-656686130C8A}" type="slidenum">
              <a:rPr lang="mn-MN" smtClean="0"/>
              <a:pPr/>
              <a:t>2</a:t>
            </a:fld>
            <a:endParaRPr lang="mn-MN" dirty="0"/>
          </a:p>
        </p:txBody>
      </p:sp>
    </p:spTree>
    <p:extLst>
      <p:ext uri="{BB962C8B-B14F-4D97-AF65-F5344CB8AC3E}">
        <p14:creationId xmlns:p14="http://schemas.microsoft.com/office/powerpoint/2010/main" val="3050147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mn-MN" sz="3200" b="1" dirty="0">
                <a:latin typeface="Times New Roman" panose="02020603050405020304" pitchFamily="18" charset="0"/>
                <a:cs typeface="Times New Roman" panose="02020603050405020304" pitchFamily="18" charset="0"/>
              </a:rPr>
              <a:t>Гурав. ОНХС-ийн хөрөнгөөр санхүүжүүлэх</a:t>
            </a:r>
            <a:r>
              <a:rPr lang="mn-MN" sz="3200" dirty="0">
                <a:latin typeface="Times New Roman" panose="02020603050405020304" pitchFamily="18" charset="0"/>
                <a:cs typeface="Times New Roman" panose="02020603050405020304" pitchFamily="18" charset="0"/>
              </a:rPr>
              <a:t/>
            </a:r>
            <a:br>
              <a:rPr lang="mn-MN" sz="3200" dirty="0">
                <a:latin typeface="Times New Roman" panose="02020603050405020304" pitchFamily="18" charset="0"/>
                <a:cs typeface="Times New Roman" panose="02020603050405020304" pitchFamily="18" charset="0"/>
              </a:rPr>
            </a:br>
            <a:r>
              <a:rPr lang="mn-MN" sz="3200" b="1" dirty="0">
                <a:latin typeface="Times New Roman" panose="02020603050405020304" pitchFamily="18" charset="0"/>
                <a:cs typeface="Times New Roman" panose="02020603050405020304" pitchFamily="18" charset="0"/>
              </a:rPr>
              <a:t>хөрөнгө оруулалт, хөтөлбөр, төсөл, арга хэмжээний</a:t>
            </a:r>
            <a:r>
              <a:rPr lang="mn-MN" sz="3200" dirty="0">
                <a:latin typeface="Times New Roman" panose="02020603050405020304" pitchFamily="18" charset="0"/>
                <a:cs typeface="Times New Roman" panose="02020603050405020304" pitchFamily="18" charset="0"/>
              </a:rPr>
              <a:t/>
            </a:r>
            <a:br>
              <a:rPr lang="mn-MN" sz="3200" dirty="0">
                <a:latin typeface="Times New Roman" panose="02020603050405020304" pitchFamily="18" charset="0"/>
                <a:cs typeface="Times New Roman" panose="02020603050405020304" pitchFamily="18" charset="0"/>
              </a:rPr>
            </a:br>
            <a:r>
              <a:rPr lang="mn-MN" sz="3200" b="1" dirty="0">
                <a:latin typeface="Times New Roman" panose="02020603050405020304" pitchFamily="18" charset="0"/>
                <a:cs typeface="Times New Roman" panose="02020603050405020304" pitchFamily="18" charset="0"/>
              </a:rPr>
              <a:t>төлөвлөлтөд хамаарах үндсэн нөхцөл</a:t>
            </a:r>
            <a:endParaRPr lang="en-US" sz="3200" dirty="0"/>
          </a:p>
        </p:txBody>
      </p:sp>
      <p:sp>
        <p:nvSpPr>
          <p:cNvPr id="3" name="Content Placeholder 2"/>
          <p:cNvSpPr>
            <a:spLocks noGrp="1"/>
          </p:cNvSpPr>
          <p:nvPr>
            <p:ph idx="1"/>
          </p:nvPr>
        </p:nvSpPr>
        <p:spPr>
          <a:xfrm>
            <a:off x="1097280" y="1845734"/>
            <a:ext cx="10058400" cy="4546188"/>
          </a:xfrm>
        </p:spPr>
        <p:txBody>
          <a:bodyPr>
            <a:normAutofit fontScale="92500"/>
          </a:bodyPr>
          <a:lstStyle/>
          <a:p>
            <a:pPr marL="457092" lvl="1" indent="0" algn="just">
              <a:lnSpc>
                <a:spcPct val="124000"/>
              </a:lnSpc>
              <a:spcBef>
                <a:spcPts val="600"/>
              </a:spcBef>
              <a:spcAft>
                <a:spcPts val="0"/>
              </a:spcAft>
              <a:buNone/>
            </a:pPr>
            <a:r>
              <a:rPr lang="mn-MN" sz="2400" dirty="0">
                <a:latin typeface="Times New Roman" panose="02020603050405020304" pitchFamily="18" charset="0"/>
                <a:cs typeface="Times New Roman" panose="02020603050405020304" pitchFamily="18" charset="0"/>
              </a:rPr>
              <a:t>Дараах </a:t>
            </a:r>
            <a:r>
              <a:rPr lang="mn-MN" sz="2400" dirty="0" smtClean="0">
                <a:latin typeface="Times New Roman" panose="02020603050405020304" pitchFamily="18" charset="0"/>
                <a:cs typeface="Times New Roman" panose="02020603050405020304" pitchFamily="18" charset="0"/>
              </a:rPr>
              <a:t>7 үндсэн нөхцлүүдийг </a:t>
            </a:r>
            <a:r>
              <a:rPr lang="mn-MN" sz="2400" dirty="0">
                <a:latin typeface="Times New Roman" panose="02020603050405020304" pitchFamily="18" charset="0"/>
                <a:cs typeface="Times New Roman" panose="02020603050405020304" pitchFamily="18" charset="0"/>
              </a:rPr>
              <a:t>хангасан байна.</a:t>
            </a:r>
            <a:r>
              <a:rPr lang="en-US" sz="2400" dirty="0">
                <a:latin typeface="Times New Roman" panose="02020603050405020304" pitchFamily="18" charset="0"/>
                <a:cs typeface="Times New Roman" panose="02020603050405020304" pitchFamily="18" charset="0"/>
              </a:rPr>
              <a:t> </a:t>
            </a:r>
            <a:r>
              <a:rPr lang="mn-MN" sz="2400" dirty="0">
                <a:latin typeface="Times New Roman" panose="02020603050405020304" pitchFamily="18" charset="0"/>
                <a:cs typeface="Times New Roman" panose="02020603050405020304" pitchFamily="18" charset="0"/>
              </a:rPr>
              <a:t>Үүнд:</a:t>
            </a:r>
            <a:endParaRPr lang="en-US" sz="2400" dirty="0">
              <a:latin typeface="Times New Roman" panose="02020603050405020304" pitchFamily="18" charset="0"/>
              <a:cs typeface="Times New Roman" panose="02020603050405020304" pitchFamily="18" charset="0"/>
            </a:endParaRPr>
          </a:p>
          <a:p>
            <a:pPr marL="566738" lvl="2" indent="-447675" algn="just">
              <a:lnSpc>
                <a:spcPct val="124000"/>
              </a:lnSpc>
              <a:spcBef>
                <a:spcPts val="600"/>
              </a:spcBef>
              <a:spcAft>
                <a:spcPts val="0"/>
              </a:spcAft>
              <a:buFont typeface="Times New Roman" panose="02020603050405020304" pitchFamily="18" charset="0"/>
              <a:buChar char="√"/>
            </a:pPr>
            <a:r>
              <a:rPr lang="mn-MN" sz="2400" dirty="0">
                <a:latin typeface="Times New Roman" panose="02020603050405020304" pitchFamily="18" charset="0"/>
                <a:cs typeface="Times New Roman" panose="02020603050405020304" pitchFamily="18" charset="0"/>
              </a:rPr>
              <a:t>Хөгжлийн бодлого төлөвлөлтийн тухай </a:t>
            </a:r>
            <a:r>
              <a:rPr lang="mn-MN" sz="2400" dirty="0" smtClean="0">
                <a:latin typeface="Times New Roman" panose="02020603050405020304" pitchFamily="18" charset="0"/>
                <a:cs typeface="Times New Roman" panose="02020603050405020304" pitchFamily="18" charset="0"/>
              </a:rPr>
              <a:t>хуульд заасан бодлогын </a:t>
            </a:r>
            <a:r>
              <a:rPr lang="mn-MN" sz="2400" dirty="0">
                <a:latin typeface="Times New Roman" panose="02020603050405020304" pitchFamily="18" charset="0"/>
                <a:cs typeface="Times New Roman" panose="02020603050405020304" pitchFamily="18" charset="0"/>
              </a:rPr>
              <a:t>баримт бичгүүдтэй уялдсан байх;</a:t>
            </a:r>
          </a:p>
          <a:p>
            <a:pPr marL="566738" lvl="2" indent="-447675" algn="just">
              <a:lnSpc>
                <a:spcPct val="124000"/>
              </a:lnSpc>
              <a:spcBef>
                <a:spcPts val="600"/>
              </a:spcBef>
              <a:spcAft>
                <a:spcPts val="0"/>
              </a:spcAft>
              <a:buFont typeface="Times New Roman" panose="02020603050405020304" pitchFamily="18" charset="0"/>
              <a:buChar char="√"/>
            </a:pPr>
            <a:r>
              <a:rPr lang="mn-MN" sz="2400" dirty="0">
                <a:latin typeface="Times New Roman" panose="02020603050405020304" pitchFamily="18" charset="0"/>
                <a:cs typeface="Times New Roman" panose="02020603050405020304" pitchFamily="18" charset="0"/>
              </a:rPr>
              <a:t>Тухайн орон нутгийн иргэдийн саналаар дэмжигдэж эрэмбэлэгдсэн байх;</a:t>
            </a:r>
          </a:p>
          <a:p>
            <a:pPr marL="566738" lvl="2" indent="-447675" algn="just">
              <a:lnSpc>
                <a:spcPct val="124000"/>
              </a:lnSpc>
              <a:spcBef>
                <a:spcPts val="600"/>
              </a:spcBef>
              <a:spcAft>
                <a:spcPts val="0"/>
              </a:spcAft>
              <a:buFont typeface="Times New Roman" panose="02020603050405020304" pitchFamily="18" charset="0"/>
              <a:buChar char="√"/>
            </a:pPr>
            <a:r>
              <a:rPr lang="mn-MN" sz="2400" dirty="0">
                <a:latin typeface="Times New Roman" panose="02020603050405020304" pitchFamily="18" charset="0"/>
                <a:cs typeface="Times New Roman" panose="02020603050405020304" pitchFamily="18" charset="0"/>
              </a:rPr>
              <a:t>Хуульд заасны дагуу зураг төсөв, техник, эдийн засгийн үндэслэлтэй, байгаль орчны төлөв байдлын үнэлгээ хийгдсэн, бусад холбогдох зөвшөөрөлтэй байх;</a:t>
            </a:r>
          </a:p>
          <a:p>
            <a:pPr marL="566738" lvl="2" indent="-447675" algn="just">
              <a:lnSpc>
                <a:spcPct val="124000"/>
              </a:lnSpc>
              <a:spcBef>
                <a:spcPts val="600"/>
              </a:spcBef>
              <a:spcAft>
                <a:spcPts val="0"/>
              </a:spcAft>
              <a:buFont typeface="Times New Roman" panose="02020603050405020304" pitchFamily="18" charset="0"/>
              <a:buChar char="√"/>
            </a:pPr>
            <a:r>
              <a:rPr lang="mn-MN" sz="2400" b="1" dirty="0">
                <a:latin typeface="Times New Roman" panose="02020603050405020304" pitchFamily="18" charset="0"/>
                <a:cs typeface="Times New Roman" panose="02020603050405020304" pitchFamily="18" charset="0"/>
              </a:rPr>
              <a:t>Сум, дүүргийн төвөөс алслагдсан баг, хорооны иргэдийн хамгийн олон саналыг </a:t>
            </a:r>
            <a:r>
              <a:rPr lang="mn-MN" sz="2400" dirty="0">
                <a:latin typeface="Times New Roman" panose="02020603050405020304" pitchFamily="18" charset="0"/>
                <a:cs typeface="Times New Roman" panose="02020603050405020304" pitchFamily="18" charset="0"/>
              </a:rPr>
              <a:t>авч эрэмбэлэгдсэн хөрөнгө оруулалт, хөтөлбөр, төсөл, арга хэмжээг заавал багтаах;</a:t>
            </a:r>
          </a:p>
          <a:p>
            <a:pPr>
              <a:lnSpc>
                <a:spcPct val="124000"/>
              </a:lnSpc>
            </a:pPr>
            <a:endParaRPr lang="en-US" dirty="0"/>
          </a:p>
        </p:txBody>
      </p:sp>
      <p:sp>
        <p:nvSpPr>
          <p:cNvPr id="4" name="Slide Number Placeholder 3"/>
          <p:cNvSpPr>
            <a:spLocks noGrp="1"/>
          </p:cNvSpPr>
          <p:nvPr>
            <p:ph type="sldNum" sz="quarter" idx="12"/>
          </p:nvPr>
        </p:nvSpPr>
        <p:spPr/>
        <p:txBody>
          <a:bodyPr/>
          <a:lstStyle/>
          <a:p>
            <a:fld id="{DB782087-8ABF-41B6-BABD-656686130C8A}" type="slidenum">
              <a:rPr lang="mn-MN" smtClean="0"/>
              <a:pPr/>
              <a:t>3</a:t>
            </a:fld>
            <a:endParaRPr lang="mn-MN"/>
          </a:p>
        </p:txBody>
      </p:sp>
    </p:spTree>
    <p:extLst>
      <p:ext uri="{BB962C8B-B14F-4D97-AF65-F5344CB8AC3E}">
        <p14:creationId xmlns:p14="http://schemas.microsoft.com/office/powerpoint/2010/main" val="410528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608" y="286603"/>
            <a:ext cx="9966072" cy="1450757"/>
          </a:xfrm>
        </p:spPr>
        <p:txBody>
          <a:bodyPr anchor="ctr">
            <a:normAutofit/>
          </a:bodyPr>
          <a:lstStyle/>
          <a:p>
            <a:r>
              <a:rPr lang="mn-MN" sz="4000" dirty="0" smtClean="0"/>
              <a:t>Үндсэн нөхцлүүд /үргэлжлэл/</a:t>
            </a:r>
            <a:endParaRPr lang="en-US" sz="4000" dirty="0"/>
          </a:p>
        </p:txBody>
      </p:sp>
      <p:sp>
        <p:nvSpPr>
          <p:cNvPr id="3" name="Content Placeholder 2"/>
          <p:cNvSpPr>
            <a:spLocks noGrp="1"/>
          </p:cNvSpPr>
          <p:nvPr>
            <p:ph idx="1"/>
          </p:nvPr>
        </p:nvSpPr>
        <p:spPr/>
        <p:txBody>
          <a:bodyPr>
            <a:normAutofit fontScale="92500"/>
          </a:bodyPr>
          <a:lstStyle/>
          <a:p>
            <a:pPr marL="566738" lvl="2" indent="-398463" algn="just">
              <a:lnSpc>
                <a:spcPct val="110000"/>
              </a:lnSpc>
              <a:spcBef>
                <a:spcPts val="600"/>
              </a:spcBef>
              <a:spcAft>
                <a:spcPts val="0"/>
              </a:spcAft>
              <a:buFont typeface="Times New Roman" panose="02020603050405020304" pitchFamily="18" charset="0"/>
              <a:buChar char="√"/>
            </a:pPr>
            <a:r>
              <a:rPr lang="mn-MN" sz="2500" dirty="0">
                <a:latin typeface="Times New Roman" panose="02020603050405020304" pitchFamily="18" charset="0"/>
                <a:cs typeface="Times New Roman" panose="02020603050405020304" pitchFamily="18" charset="0"/>
              </a:rPr>
              <a:t>Бусад эх үүсвэртэй уялдуулан төлөвлөсөн байх; </a:t>
            </a:r>
          </a:p>
          <a:p>
            <a:pPr marL="566738" lvl="2" indent="-398463" algn="just">
              <a:lnSpc>
                <a:spcPct val="110000"/>
              </a:lnSpc>
              <a:spcBef>
                <a:spcPts val="1200"/>
              </a:spcBef>
              <a:spcAft>
                <a:spcPts val="0"/>
              </a:spcAft>
              <a:buFont typeface="Times New Roman" panose="02020603050405020304" pitchFamily="18" charset="0"/>
              <a:buChar char="√"/>
            </a:pPr>
            <a:r>
              <a:rPr lang="mn-MN" sz="2500" dirty="0">
                <a:latin typeface="Times New Roman" panose="02020603050405020304" pitchFamily="18" charset="0"/>
                <a:cs typeface="Times New Roman" panose="02020603050405020304" pitchFamily="18" charset="0"/>
              </a:rPr>
              <a:t>ОНХС-ийн хөрөнгөөр санхүүжүүлэхээр батлагдан ажлын гүйцэтгэл нь баталгаажсан боловч тухайн онд санхүүжилт хийгдээгүй хөрөнгө оруулалт, хөтөлбөр, төсөл, арга хэмжээ тус бүрийг нэгдсэн жагсаалтад оруулах;</a:t>
            </a:r>
          </a:p>
          <a:p>
            <a:pPr marL="566738" lvl="2" indent="-398463" algn="just">
              <a:lnSpc>
                <a:spcPct val="110000"/>
              </a:lnSpc>
              <a:spcBef>
                <a:spcPts val="1200"/>
              </a:spcBef>
              <a:spcAft>
                <a:spcPts val="0"/>
              </a:spcAft>
              <a:buFont typeface="Times New Roman" panose="02020603050405020304" pitchFamily="18" charset="0"/>
              <a:buChar char="√"/>
            </a:pPr>
            <a:r>
              <a:rPr lang="mn-MN" sz="2500" dirty="0">
                <a:latin typeface="Times New Roman" panose="02020603050405020304" pitchFamily="18" charset="0"/>
                <a:cs typeface="Times New Roman" panose="02020603050405020304" pitchFamily="18" charset="0"/>
              </a:rPr>
              <a:t>Сангийн хөрөнгөөр санхүүжүүлэхээр санал болгож буй хөрөнгө оруулалт, хөтөлбөр, төсөл, арга хэмжээг хэрэгжүүлсэний дараах өмчлөлтэй холбоотой асуудал болон хөрөнгийн ашиглалтын урсгал зардлыг тооцож, орон нутгийн төсөвт нөлөөлөх нөлөөллийн талаарх дүгнэлтийг гаргах; </a:t>
            </a:r>
          </a:p>
        </p:txBody>
      </p:sp>
      <p:sp>
        <p:nvSpPr>
          <p:cNvPr id="4" name="Slide Number Placeholder 3"/>
          <p:cNvSpPr>
            <a:spLocks noGrp="1"/>
          </p:cNvSpPr>
          <p:nvPr>
            <p:ph type="sldNum" sz="quarter" idx="12"/>
          </p:nvPr>
        </p:nvSpPr>
        <p:spPr/>
        <p:txBody>
          <a:bodyPr/>
          <a:lstStyle/>
          <a:p>
            <a:fld id="{DB782087-8ABF-41B6-BABD-656686130C8A}" type="slidenum">
              <a:rPr lang="mn-MN" smtClean="0"/>
              <a:pPr/>
              <a:t>4</a:t>
            </a:fld>
            <a:endParaRPr lang="mn-MN"/>
          </a:p>
        </p:txBody>
      </p:sp>
    </p:spTree>
    <p:extLst>
      <p:ext uri="{BB962C8B-B14F-4D97-AF65-F5344CB8AC3E}">
        <p14:creationId xmlns:p14="http://schemas.microsoft.com/office/powerpoint/2010/main" val="253347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084" y="633413"/>
            <a:ext cx="9891864" cy="929058"/>
          </a:xfrm>
        </p:spPr>
        <p:txBody>
          <a:bodyPr anchor="ctr">
            <a:normAutofit/>
          </a:bodyPr>
          <a:lstStyle/>
          <a:p>
            <a:pPr algn="ctr"/>
            <a:r>
              <a:rPr lang="mn-MN" sz="4400" dirty="0" smtClean="0">
                <a:solidFill>
                  <a:schemeClr val="accent2">
                    <a:lumMod val="75000"/>
                  </a:schemeClr>
                </a:solidFill>
                <a:latin typeface="Times New Roman" panose="02020603050405020304" pitchFamily="18" charset="0"/>
                <a:cs typeface="Times New Roman" panose="02020603050405020304" pitchFamily="18" charset="0"/>
              </a:rPr>
              <a:t>Хоёрдугаар гарын авлагын агуулга</a:t>
            </a:r>
            <a:endParaRPr lang="mn-MN" sz="4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1220084" y="1986667"/>
            <a:ext cx="974344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27700" algn="r"/>
              </a:tabLst>
              <a:defRPr>
                <a:solidFill>
                  <a:schemeClr val="tx1"/>
                </a:solidFill>
                <a:latin typeface="Arial" panose="020B0604020202020204" pitchFamily="34" charset="0"/>
              </a:defRPr>
            </a:lvl1pPr>
            <a:lvl2pPr eaLnBrk="0" fontAlgn="base" hangingPunct="0">
              <a:spcBef>
                <a:spcPct val="0"/>
              </a:spcBef>
              <a:spcAft>
                <a:spcPct val="0"/>
              </a:spcAft>
              <a:tabLst>
                <a:tab pos="5727700" algn="r"/>
              </a:tabLst>
              <a:defRPr>
                <a:solidFill>
                  <a:schemeClr val="tx1"/>
                </a:solidFill>
                <a:latin typeface="Arial" panose="020B0604020202020204" pitchFamily="34" charset="0"/>
              </a:defRPr>
            </a:lvl2pPr>
            <a:lvl3pPr eaLnBrk="0" fontAlgn="base" hangingPunct="0">
              <a:spcBef>
                <a:spcPct val="0"/>
              </a:spcBef>
              <a:spcAft>
                <a:spcPct val="0"/>
              </a:spcAft>
              <a:tabLst>
                <a:tab pos="5727700" algn="r"/>
              </a:tabLst>
              <a:defRPr>
                <a:solidFill>
                  <a:schemeClr val="tx1"/>
                </a:solidFill>
                <a:latin typeface="Arial" panose="020B0604020202020204" pitchFamily="34" charset="0"/>
              </a:defRPr>
            </a:lvl3pPr>
            <a:lvl4pPr eaLnBrk="0" fontAlgn="base" hangingPunct="0">
              <a:spcBef>
                <a:spcPct val="0"/>
              </a:spcBef>
              <a:spcAft>
                <a:spcPct val="0"/>
              </a:spcAft>
              <a:tabLst>
                <a:tab pos="5727700" algn="r"/>
              </a:tabLst>
              <a:defRPr>
                <a:solidFill>
                  <a:schemeClr val="tx1"/>
                </a:solidFill>
                <a:latin typeface="Arial" panose="020B0604020202020204" pitchFamily="34" charset="0"/>
              </a:defRPr>
            </a:lvl4pPr>
            <a:lvl5pPr eaLnBrk="0" fontAlgn="base" hangingPunct="0">
              <a:spcBef>
                <a:spcPct val="0"/>
              </a:spcBef>
              <a:spcAft>
                <a:spcPct val="0"/>
              </a:spcAft>
              <a:tabLst>
                <a:tab pos="5727700" algn="r"/>
              </a:tabLst>
              <a:defRPr>
                <a:solidFill>
                  <a:schemeClr val="tx1"/>
                </a:solidFill>
                <a:latin typeface="Arial" panose="020B0604020202020204" pitchFamily="34" charset="0"/>
              </a:defRPr>
            </a:lvl5pPr>
            <a:lvl6pPr eaLnBrk="0" fontAlgn="base" hangingPunct="0">
              <a:spcBef>
                <a:spcPct val="0"/>
              </a:spcBef>
              <a:spcAft>
                <a:spcPct val="0"/>
              </a:spcAft>
              <a:tabLst>
                <a:tab pos="5727700" algn="r"/>
              </a:tabLst>
              <a:defRPr>
                <a:solidFill>
                  <a:schemeClr val="tx1"/>
                </a:solidFill>
                <a:latin typeface="Arial" panose="020B0604020202020204" pitchFamily="34" charset="0"/>
              </a:defRPr>
            </a:lvl6pPr>
            <a:lvl7pPr eaLnBrk="0" fontAlgn="base" hangingPunct="0">
              <a:spcBef>
                <a:spcPct val="0"/>
              </a:spcBef>
              <a:spcAft>
                <a:spcPct val="0"/>
              </a:spcAft>
              <a:tabLst>
                <a:tab pos="5727700" algn="r"/>
              </a:tabLst>
              <a:defRPr>
                <a:solidFill>
                  <a:schemeClr val="tx1"/>
                </a:solidFill>
                <a:latin typeface="Arial" panose="020B0604020202020204" pitchFamily="34" charset="0"/>
              </a:defRPr>
            </a:lvl7pPr>
            <a:lvl8pPr eaLnBrk="0" fontAlgn="base" hangingPunct="0">
              <a:spcBef>
                <a:spcPct val="0"/>
              </a:spcBef>
              <a:spcAft>
                <a:spcPct val="0"/>
              </a:spcAft>
              <a:tabLst>
                <a:tab pos="5727700" algn="r"/>
              </a:tabLst>
              <a:defRPr>
                <a:solidFill>
                  <a:schemeClr val="tx1"/>
                </a:solidFill>
                <a:latin typeface="Arial" panose="020B0604020202020204" pitchFamily="34" charset="0"/>
              </a:defRPr>
            </a:lvl8pPr>
            <a:lvl9pPr eaLnBrk="0" fontAlgn="base" hangingPunct="0">
              <a:spcBef>
                <a:spcPct val="0"/>
              </a:spcBef>
              <a:spcAft>
                <a:spcPct val="0"/>
              </a:spcAft>
              <a:tabLst>
                <a:tab pos="5727700" algn="r"/>
              </a:tabLst>
              <a:defRPr>
                <a:solidFill>
                  <a:schemeClr val="tx1"/>
                </a:solidFill>
                <a:latin typeface="Arial" panose="020B0604020202020204" pitchFamily="34" charset="0"/>
              </a:defRPr>
            </a:lvl9pPr>
          </a:lstStyle>
          <a:p>
            <a:pPr marL="342900" indent="-342900">
              <a:buFont typeface="Wingdings" panose="05000000000000000000" pitchFamily="2" charset="2"/>
              <a:buChar char="Ø"/>
            </a:pPr>
            <a:r>
              <a:rPr lang="mn-MN"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СУМЫН </a:t>
            </a:r>
            <a:r>
              <a:rPr lang="mn-MN"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ОНХС</a:t>
            </a:r>
            <a:r>
              <a:rPr lang="mn-MN"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-ИЙН АЖЛЫН ХЭСЭГ БАГУУДААС ИРСЭН САНАЛЫГ НЭГТГЭН ЭРЭМБЭЛЭХ </a:t>
            </a:r>
            <a:endParaRPr lang="mn-MN"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spcBef>
                <a:spcPts val="1200"/>
              </a:spcBef>
              <a:buFont typeface="Arial" panose="020B0604020202020204" pitchFamily="34" charset="0"/>
              <a:buChar char="•"/>
            </a:pPr>
            <a:r>
              <a:rPr lang="mn-MN"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Нэгдүгээр үе шат. Анхан шатны үнэлгээ</a:t>
            </a:r>
            <a:endParaRPr lang="mn-MN" sz="2500" dirty="0">
              <a:solidFill>
                <a:srgbClr val="000000"/>
              </a:solidFill>
            </a:endParaRPr>
          </a:p>
          <a:p>
            <a:pPr marL="800100" lvl="1" indent="-342900">
              <a:spcBef>
                <a:spcPts val="1200"/>
              </a:spcBef>
              <a:buFont typeface="Arial" panose="020B0604020202020204" pitchFamily="34" charset="0"/>
              <a:buChar char="•"/>
            </a:pPr>
            <a:r>
              <a:rPr lang="mn-MN"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Хоёрдугаар үе шат. Мэдээллийг нягтлах ба нэмэх</a:t>
            </a:r>
            <a:endParaRPr lang="mn-MN" sz="2500" dirty="0">
              <a:solidFill>
                <a:srgbClr val="000000"/>
              </a:solidFill>
            </a:endParaRPr>
          </a:p>
          <a:p>
            <a:pPr marL="800100" lvl="1" indent="-342900">
              <a:spcBef>
                <a:spcPts val="1200"/>
              </a:spcBef>
              <a:buFont typeface="Arial" panose="020B0604020202020204" pitchFamily="34" charset="0"/>
              <a:buChar char="•"/>
            </a:pPr>
            <a:r>
              <a:rPr lang="mn-MN"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Гуравдугаар үе шат. Тэргүүлэх чиглэлийг тодорхойлох</a:t>
            </a:r>
          </a:p>
          <a:p>
            <a:pPr lvl="1"/>
            <a:endParaRPr lang="mn-MN" sz="2500" dirty="0" smtClean="0">
              <a:solidFill>
                <a:srgbClr val="000000"/>
              </a:solidFill>
            </a:endParaRPr>
          </a:p>
          <a:p>
            <a:pPr marL="342900" indent="-342900">
              <a:buFont typeface="Wingdings" panose="05000000000000000000" pitchFamily="2" charset="2"/>
              <a:buChar char="Ø"/>
            </a:pPr>
            <a:r>
              <a:rPr lang="mn-MN" sz="25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ОНХС</a:t>
            </a:r>
            <a:r>
              <a:rPr lang="mn-MN"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-ИЙН ХӨРӨНГӨӨР САНХҮҮЖҮҮЛЭХ ТӨСЛҮҮДИЙН ЖАГСААЛТ БЭЛТГЭХ</a:t>
            </a:r>
            <a:endParaRPr lang="mn-MN" sz="2500" dirty="0" smtClean="0">
              <a:solidFill>
                <a:srgbClr val="000000"/>
              </a:solidFill>
            </a:endParaRPr>
          </a:p>
        </p:txBody>
      </p:sp>
      <p:sp>
        <p:nvSpPr>
          <p:cNvPr id="3" name="Slide Number Placeholder 2"/>
          <p:cNvSpPr>
            <a:spLocks noGrp="1"/>
          </p:cNvSpPr>
          <p:nvPr>
            <p:ph type="sldNum" sz="quarter" idx="12"/>
          </p:nvPr>
        </p:nvSpPr>
        <p:spPr/>
        <p:txBody>
          <a:bodyPr/>
          <a:lstStyle/>
          <a:p>
            <a:fld id="{DB782087-8ABF-41B6-BABD-656686130C8A}" type="slidenum">
              <a:rPr lang="mn-MN" smtClean="0"/>
              <a:pPr/>
              <a:t>5</a:t>
            </a:fld>
            <a:endParaRPr lang="mn-MN"/>
          </a:p>
        </p:txBody>
      </p:sp>
    </p:spTree>
    <p:extLst>
      <p:ext uri="{BB962C8B-B14F-4D97-AF65-F5344CB8AC3E}">
        <p14:creationId xmlns:p14="http://schemas.microsoft.com/office/powerpoint/2010/main" val="829256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515" t="19547" r="24782" b="13398"/>
          <a:stretch/>
        </p:blipFill>
        <p:spPr>
          <a:xfrm>
            <a:off x="692458" y="195309"/>
            <a:ext cx="10733103" cy="6498199"/>
          </a:xfrm>
          <a:prstGeom prst="rect">
            <a:avLst/>
          </a:prstGeom>
        </p:spPr>
      </p:pic>
      <p:sp>
        <p:nvSpPr>
          <p:cNvPr id="2" name="Slide Number Placeholder 1"/>
          <p:cNvSpPr>
            <a:spLocks noGrp="1"/>
          </p:cNvSpPr>
          <p:nvPr>
            <p:ph type="sldNum" sz="quarter" idx="12"/>
          </p:nvPr>
        </p:nvSpPr>
        <p:spPr/>
        <p:txBody>
          <a:bodyPr/>
          <a:lstStyle/>
          <a:p>
            <a:fld id="{DB782087-8ABF-41B6-BABD-656686130C8A}" type="slidenum">
              <a:rPr lang="mn-MN" smtClean="0">
                <a:solidFill>
                  <a:prstClr val="black">
                    <a:tint val="75000"/>
                  </a:prstClr>
                </a:solidFill>
              </a:rPr>
              <a:pPr/>
              <a:t>6</a:t>
            </a:fld>
            <a:endParaRPr lang="mn-MN">
              <a:solidFill>
                <a:prstClr val="black">
                  <a:tint val="75000"/>
                </a:prstClr>
              </a:solidFill>
            </a:endParaRPr>
          </a:p>
        </p:txBody>
      </p:sp>
    </p:spTree>
    <p:extLst>
      <p:ext uri="{BB962C8B-B14F-4D97-AF65-F5344CB8AC3E}">
        <p14:creationId xmlns:p14="http://schemas.microsoft.com/office/powerpoint/2010/main" val="298715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03101"/>
          </a:xfrm>
        </p:spPr>
        <p:txBody>
          <a:bodyPr>
            <a:normAutofit/>
          </a:bodyPr>
          <a:lstStyle/>
          <a:p>
            <a:r>
              <a:rPr lang="mn-MN" sz="4000" cap="all" dirty="0">
                <a:latin typeface="Times New Roman" panose="02020603050405020304" pitchFamily="18" charset="0"/>
                <a:cs typeface="Times New Roman" panose="02020603050405020304" pitchFamily="18" charset="0"/>
              </a:rPr>
              <a:t>Н</a:t>
            </a:r>
            <a:r>
              <a:rPr lang="mn-MN" sz="4000" dirty="0">
                <a:latin typeface="Times New Roman" panose="02020603050405020304" pitchFamily="18" charset="0"/>
                <a:cs typeface="Times New Roman" panose="02020603050405020304" pitchFamily="18" charset="0"/>
              </a:rPr>
              <a:t>эгдүгээр үе шат</a:t>
            </a:r>
            <a:r>
              <a:rPr lang="mn-MN" sz="4000" cap="all" dirty="0">
                <a:latin typeface="Times New Roman" panose="02020603050405020304" pitchFamily="18" charset="0"/>
                <a:cs typeface="Times New Roman" panose="02020603050405020304" pitchFamily="18" charset="0"/>
              </a:rPr>
              <a:t>. А</a:t>
            </a:r>
            <a:r>
              <a:rPr lang="mn-MN" sz="4000" dirty="0">
                <a:latin typeface="Times New Roman" panose="02020603050405020304" pitchFamily="18" charset="0"/>
                <a:cs typeface="Times New Roman" panose="02020603050405020304" pitchFamily="18" charset="0"/>
              </a:rPr>
              <a:t>нхан шатны үнэлгээ</a:t>
            </a:r>
          </a:p>
        </p:txBody>
      </p:sp>
      <p:pic>
        <p:nvPicPr>
          <p:cNvPr id="5" name="Content Placeholder 4"/>
          <p:cNvPicPr>
            <a:picLocks noGrp="1" noChangeAspect="1"/>
          </p:cNvPicPr>
          <p:nvPr>
            <p:ph idx="1"/>
          </p:nvPr>
        </p:nvPicPr>
        <p:blipFill>
          <a:blip r:embed="rId3"/>
          <a:stretch>
            <a:fillRect/>
          </a:stretch>
        </p:blipFill>
        <p:spPr>
          <a:xfrm>
            <a:off x="407972" y="1247887"/>
            <a:ext cx="11545383" cy="5276899"/>
          </a:xfrm>
          <a:prstGeom prst="rect">
            <a:avLst/>
          </a:prstGeom>
        </p:spPr>
      </p:pic>
      <p:sp>
        <p:nvSpPr>
          <p:cNvPr id="6" name="TextBox 5"/>
          <p:cNvSpPr txBox="1"/>
          <p:nvPr/>
        </p:nvSpPr>
        <p:spPr>
          <a:xfrm>
            <a:off x="4524375" y="5202791"/>
            <a:ext cx="504825" cy="461665"/>
          </a:xfrm>
          <a:prstGeom prst="rect">
            <a:avLst/>
          </a:prstGeom>
          <a:noFill/>
        </p:spPr>
        <p:txBody>
          <a:bodyPr wrap="square" rtlCol="0">
            <a:spAutoFit/>
          </a:bodyPr>
          <a:lstStyle/>
          <a:p>
            <a:r>
              <a:rPr lang="en-US" sz="2400" dirty="0" smtClean="0"/>
              <a:t>T</a:t>
            </a:r>
            <a:endParaRPr lang="mn-MN" sz="2400" dirty="0"/>
          </a:p>
        </p:txBody>
      </p:sp>
      <p:sp>
        <p:nvSpPr>
          <p:cNvPr id="7" name="TextBox 6"/>
          <p:cNvSpPr txBox="1"/>
          <p:nvPr/>
        </p:nvSpPr>
        <p:spPr>
          <a:xfrm>
            <a:off x="5453523" y="5204932"/>
            <a:ext cx="504825" cy="461665"/>
          </a:xfrm>
          <a:prstGeom prst="rect">
            <a:avLst/>
          </a:prstGeom>
          <a:noFill/>
        </p:spPr>
        <p:txBody>
          <a:bodyPr wrap="square" rtlCol="0">
            <a:spAutoFit/>
          </a:bodyPr>
          <a:lstStyle/>
          <a:p>
            <a:r>
              <a:rPr lang="mn-MN" sz="2400" dirty="0" smtClean="0"/>
              <a:t>Ү</a:t>
            </a:r>
            <a:endParaRPr lang="mn-MN" sz="2400" dirty="0"/>
          </a:p>
        </p:txBody>
      </p:sp>
      <p:sp>
        <p:nvSpPr>
          <p:cNvPr id="8" name="TextBox 7"/>
          <p:cNvSpPr txBox="1"/>
          <p:nvPr/>
        </p:nvSpPr>
        <p:spPr>
          <a:xfrm>
            <a:off x="6180664" y="5202790"/>
            <a:ext cx="504825" cy="461665"/>
          </a:xfrm>
          <a:prstGeom prst="rect">
            <a:avLst/>
          </a:prstGeom>
          <a:noFill/>
        </p:spPr>
        <p:txBody>
          <a:bodyPr wrap="square" rtlCol="0">
            <a:spAutoFit/>
          </a:bodyPr>
          <a:lstStyle/>
          <a:p>
            <a:r>
              <a:rPr lang="en-US" sz="2400" dirty="0" smtClean="0"/>
              <a:t>T</a:t>
            </a:r>
            <a:endParaRPr lang="mn-MN" sz="2400" dirty="0"/>
          </a:p>
        </p:txBody>
      </p:sp>
      <p:sp>
        <p:nvSpPr>
          <p:cNvPr id="9" name="TextBox 8"/>
          <p:cNvSpPr txBox="1"/>
          <p:nvPr/>
        </p:nvSpPr>
        <p:spPr>
          <a:xfrm>
            <a:off x="7071488" y="5202789"/>
            <a:ext cx="504825" cy="461665"/>
          </a:xfrm>
          <a:prstGeom prst="rect">
            <a:avLst/>
          </a:prstGeom>
          <a:noFill/>
        </p:spPr>
        <p:txBody>
          <a:bodyPr wrap="square" rtlCol="0">
            <a:spAutoFit/>
          </a:bodyPr>
          <a:lstStyle/>
          <a:p>
            <a:r>
              <a:rPr lang="en-US" sz="2400" dirty="0" smtClean="0"/>
              <a:t>T</a:t>
            </a:r>
            <a:endParaRPr lang="mn-MN" sz="2400" dirty="0"/>
          </a:p>
        </p:txBody>
      </p:sp>
      <p:sp>
        <p:nvSpPr>
          <p:cNvPr id="10" name="TextBox 9"/>
          <p:cNvSpPr txBox="1"/>
          <p:nvPr/>
        </p:nvSpPr>
        <p:spPr>
          <a:xfrm>
            <a:off x="7903869" y="5206112"/>
            <a:ext cx="504825" cy="461665"/>
          </a:xfrm>
          <a:prstGeom prst="rect">
            <a:avLst/>
          </a:prstGeom>
          <a:noFill/>
        </p:spPr>
        <p:txBody>
          <a:bodyPr wrap="square" rtlCol="0">
            <a:spAutoFit/>
          </a:bodyPr>
          <a:lstStyle/>
          <a:p>
            <a:r>
              <a:rPr lang="en-US" sz="2400" dirty="0" smtClean="0"/>
              <a:t>T</a:t>
            </a:r>
            <a:endParaRPr lang="mn-MN" sz="2400" dirty="0"/>
          </a:p>
        </p:txBody>
      </p:sp>
      <p:sp>
        <p:nvSpPr>
          <p:cNvPr id="11" name="TextBox 10"/>
          <p:cNvSpPr txBox="1"/>
          <p:nvPr/>
        </p:nvSpPr>
        <p:spPr>
          <a:xfrm>
            <a:off x="8566432" y="5184919"/>
            <a:ext cx="504825" cy="461665"/>
          </a:xfrm>
          <a:prstGeom prst="rect">
            <a:avLst/>
          </a:prstGeom>
          <a:noFill/>
        </p:spPr>
        <p:txBody>
          <a:bodyPr wrap="square" rtlCol="0">
            <a:spAutoFit/>
          </a:bodyPr>
          <a:lstStyle/>
          <a:p>
            <a:r>
              <a:rPr lang="en-US" sz="2400" dirty="0" smtClean="0"/>
              <a:t>T</a:t>
            </a:r>
            <a:endParaRPr lang="mn-MN" sz="2400" dirty="0"/>
          </a:p>
        </p:txBody>
      </p:sp>
      <p:sp>
        <p:nvSpPr>
          <p:cNvPr id="12" name="TextBox 11"/>
          <p:cNvSpPr txBox="1"/>
          <p:nvPr/>
        </p:nvSpPr>
        <p:spPr>
          <a:xfrm>
            <a:off x="9228995" y="5206112"/>
            <a:ext cx="504825" cy="461665"/>
          </a:xfrm>
          <a:prstGeom prst="rect">
            <a:avLst/>
          </a:prstGeom>
          <a:noFill/>
        </p:spPr>
        <p:txBody>
          <a:bodyPr wrap="square" rtlCol="0">
            <a:spAutoFit/>
          </a:bodyPr>
          <a:lstStyle/>
          <a:p>
            <a:r>
              <a:rPr lang="mn-MN" sz="2400" dirty="0" smtClean="0"/>
              <a:t>Ү</a:t>
            </a:r>
            <a:endParaRPr lang="mn-MN" sz="2400" dirty="0"/>
          </a:p>
        </p:txBody>
      </p:sp>
      <p:sp>
        <p:nvSpPr>
          <p:cNvPr id="3" name="Slide Number Placeholder 2"/>
          <p:cNvSpPr>
            <a:spLocks noGrp="1"/>
          </p:cNvSpPr>
          <p:nvPr>
            <p:ph type="sldNum" sz="quarter" idx="12"/>
          </p:nvPr>
        </p:nvSpPr>
        <p:spPr/>
        <p:txBody>
          <a:bodyPr/>
          <a:lstStyle/>
          <a:p>
            <a:fld id="{DB782087-8ABF-41B6-BABD-656686130C8A}" type="slidenum">
              <a:rPr lang="mn-MN" smtClean="0"/>
              <a:pPr/>
              <a:t>7</a:t>
            </a:fld>
            <a:endParaRPr lang="mn-MN"/>
          </a:p>
        </p:txBody>
      </p:sp>
    </p:spTree>
    <p:extLst>
      <p:ext uri="{BB962C8B-B14F-4D97-AF65-F5344CB8AC3E}">
        <p14:creationId xmlns:p14="http://schemas.microsoft.com/office/powerpoint/2010/main" val="272507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mn-MN" sz="4000" dirty="0">
                <a:latin typeface="Times New Roman" panose="02020603050405020304" pitchFamily="18" charset="0"/>
                <a:cs typeface="Times New Roman" panose="02020603050405020304" pitchFamily="18" charset="0"/>
              </a:rPr>
              <a:t>Хоёрдугаар үе шат. Мэдээллийг нягтлах ба нэмэх</a:t>
            </a:r>
            <a:endParaRPr lang="en-US" sz="4000" dirty="0"/>
          </a:p>
        </p:txBody>
      </p:sp>
      <p:sp>
        <p:nvSpPr>
          <p:cNvPr id="3" name="Content Placeholder 2"/>
          <p:cNvSpPr>
            <a:spLocks noGrp="1"/>
          </p:cNvSpPr>
          <p:nvPr>
            <p:ph idx="1"/>
          </p:nvPr>
        </p:nvSpPr>
        <p:spPr>
          <a:xfrm>
            <a:off x="1097280" y="1845734"/>
            <a:ext cx="10058400" cy="4226592"/>
          </a:xfrm>
        </p:spPr>
        <p:txBody>
          <a:bodyPr>
            <a:normAutofit/>
          </a:bodyPr>
          <a:lstStyle/>
          <a:p>
            <a:pPr>
              <a:buFont typeface="Wingdings" panose="05000000000000000000" pitchFamily="2" charset="2"/>
              <a:buChar char="Ø"/>
            </a:pPr>
            <a:r>
              <a:rPr lang="mn-MN" dirty="0" smtClean="0"/>
              <a:t> </a:t>
            </a:r>
            <a:r>
              <a:rPr lang="mn-MN" sz="2400" dirty="0">
                <a:cs typeface="Times New Roman" panose="02020603050405020304" pitchFamily="18" charset="0"/>
              </a:rPr>
              <a:t>Газар зохион байгуулалтын төлөвлөгөөтэй уялдсан </a:t>
            </a:r>
            <a:r>
              <a:rPr lang="mn-MN" sz="2400" dirty="0" smtClean="0">
                <a:cs typeface="Times New Roman" panose="02020603050405020304" pitchFamily="18" charset="0"/>
              </a:rPr>
              <a:t>эсэх</a:t>
            </a:r>
          </a:p>
          <a:p>
            <a:pPr>
              <a:buFont typeface="Wingdings" panose="05000000000000000000" pitchFamily="2" charset="2"/>
              <a:buChar char="Ø"/>
            </a:pPr>
            <a:r>
              <a:rPr lang="mn-MN" sz="2400" dirty="0">
                <a:cs typeface="Times New Roman" panose="02020603050405020304" pitchFamily="18" charset="0"/>
              </a:rPr>
              <a:t> Төслийн саналын дэлгэрэнгүй </a:t>
            </a:r>
            <a:r>
              <a:rPr lang="mn-MN" sz="2400" dirty="0" smtClean="0">
                <a:cs typeface="Times New Roman" panose="02020603050405020304" pitchFamily="18" charset="0"/>
              </a:rPr>
              <a:t>мэдээлэлд холбогдох мэдээллүүд багтсан эсэх:</a:t>
            </a:r>
          </a:p>
          <a:p>
            <a:pPr marL="1828800" lvl="3" indent="-457200">
              <a:buFont typeface="Wingdings" panose="05000000000000000000" pitchFamily="2" charset="2"/>
              <a:buChar char="§"/>
            </a:pPr>
            <a:r>
              <a:rPr lang="mn-MN" sz="2400" dirty="0" smtClean="0"/>
              <a:t> </a:t>
            </a:r>
            <a:r>
              <a:rPr lang="mn-MN" sz="2400" dirty="0">
                <a:cs typeface="Times New Roman" panose="02020603050405020304" pitchFamily="18" charset="0"/>
              </a:rPr>
              <a:t>Нэр, </a:t>
            </a:r>
          </a:p>
          <a:p>
            <a:pPr marL="1828800" lvl="3" indent="-457200">
              <a:buFont typeface="Wingdings" panose="05000000000000000000" pitchFamily="2" charset="2"/>
              <a:buChar char="§"/>
            </a:pPr>
            <a:r>
              <a:rPr lang="mn-MN" sz="2400" dirty="0">
                <a:cs typeface="Times New Roman" panose="02020603050405020304" pitchFamily="18" charset="0"/>
              </a:rPr>
              <a:t>Байршил, </a:t>
            </a:r>
          </a:p>
          <a:p>
            <a:pPr marL="1828800" lvl="3" indent="-457200">
              <a:buFont typeface="Wingdings" panose="05000000000000000000" pitchFamily="2" charset="2"/>
              <a:buChar char="§"/>
            </a:pPr>
            <a:r>
              <a:rPr lang="mn-MN" sz="2400" dirty="0">
                <a:cs typeface="Times New Roman" panose="02020603050405020304" pitchFamily="18" charset="0"/>
              </a:rPr>
              <a:t>Хүчин чадал, </a:t>
            </a:r>
          </a:p>
          <a:p>
            <a:pPr marL="1828800" lvl="3" indent="-457200">
              <a:buFont typeface="Wingdings" panose="05000000000000000000" pitchFamily="2" charset="2"/>
              <a:buChar char="§"/>
            </a:pPr>
            <a:r>
              <a:rPr lang="mn-MN" sz="2400" dirty="0">
                <a:cs typeface="Times New Roman" panose="02020603050405020304" pitchFamily="18" charset="0"/>
              </a:rPr>
              <a:t>Хэрэгжүүлэх хугацаа, </a:t>
            </a:r>
          </a:p>
          <a:p>
            <a:pPr marL="1828800" lvl="3" indent="-457200">
              <a:buFont typeface="Wingdings" panose="05000000000000000000" pitchFamily="2" charset="2"/>
              <a:buChar char="§"/>
            </a:pPr>
            <a:r>
              <a:rPr lang="mn-MN" sz="2400" dirty="0">
                <a:cs typeface="Times New Roman" panose="02020603050405020304" pitchFamily="18" charset="0"/>
              </a:rPr>
              <a:t>Төсөвт өртөг, </a:t>
            </a:r>
          </a:p>
          <a:p>
            <a:pPr marL="1828800" lvl="3" indent="-457200">
              <a:buFont typeface="Wingdings" panose="05000000000000000000" pitchFamily="2" charset="2"/>
              <a:buChar char="§"/>
            </a:pPr>
            <a:r>
              <a:rPr lang="mn-MN" sz="2400" dirty="0">
                <a:cs typeface="Times New Roman" panose="02020603050405020304" pitchFamily="18" charset="0"/>
              </a:rPr>
              <a:t>Санхүүжүүлэх эх үүсвэр, </a:t>
            </a:r>
          </a:p>
          <a:p>
            <a:pPr marL="1828800" lvl="3" indent="-457200">
              <a:buFont typeface="Wingdings" panose="05000000000000000000" pitchFamily="2" charset="2"/>
              <a:buChar char="§"/>
            </a:pPr>
            <a:r>
              <a:rPr lang="mn-MN" sz="2400" dirty="0">
                <a:cs typeface="Times New Roman" panose="02020603050405020304" pitchFamily="18" charset="0"/>
              </a:rPr>
              <a:t>Тухайн төсвийн жилийн санхүүжилтийн дүн</a:t>
            </a:r>
          </a:p>
          <a:p>
            <a:pPr lvl="1">
              <a:buFont typeface="Wingdings" panose="05000000000000000000" pitchFamily="2" charset="2"/>
              <a:buChar char="Ø"/>
            </a:pPr>
            <a:endParaRPr lang="mn-MN" dirty="0"/>
          </a:p>
          <a:p>
            <a:pPr>
              <a:buFont typeface="Wingdings" panose="05000000000000000000" pitchFamily="2" charset="2"/>
              <a:buChar char="Ø"/>
            </a:pPr>
            <a:endParaRPr lang="mn-MN"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DB782087-8ABF-41B6-BABD-656686130C8A}" type="slidenum">
              <a:rPr lang="mn-MN" smtClean="0"/>
              <a:pPr/>
              <a:t>8</a:t>
            </a:fld>
            <a:endParaRPr lang="mn-MN"/>
          </a:p>
        </p:txBody>
      </p:sp>
    </p:spTree>
    <p:extLst>
      <p:ext uri="{BB962C8B-B14F-4D97-AF65-F5344CB8AC3E}">
        <p14:creationId xmlns:p14="http://schemas.microsoft.com/office/powerpoint/2010/main" val="274231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9911" y="365125"/>
            <a:ext cx="10658475" cy="730250"/>
          </a:xfrm>
        </p:spPr>
        <p:txBody>
          <a:bodyPr>
            <a:normAutofit/>
          </a:bodyPr>
          <a:lstStyle/>
          <a:p>
            <a:pPr algn="ctr"/>
            <a:r>
              <a:rPr lang="mn-MN" sz="4400" dirty="0" smtClean="0">
                <a:latin typeface="Times New Roman" panose="02020603050405020304" pitchFamily="18" charset="0"/>
                <a:cs typeface="Times New Roman" panose="02020603050405020304" pitchFamily="18" charset="0"/>
              </a:rPr>
              <a:t>Төслийн танилцуулга</a:t>
            </a:r>
            <a:r>
              <a:rPr lang="en-US" sz="4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mn-MN" sz="2400" dirty="0" err="1" smtClean="0">
                <a:latin typeface="Times New Roman" panose="02020603050405020304" pitchFamily="18" charset="0"/>
                <a:cs typeface="Times New Roman" panose="02020603050405020304" pitchFamily="18" charset="0"/>
              </a:rPr>
              <a:t>ОНХСҮАЖ</a:t>
            </a:r>
            <a:r>
              <a:rPr lang="mn-MN" sz="2400" dirty="0" smtClean="0">
                <a:latin typeface="Times New Roman" panose="02020603050405020304" pitchFamily="18" charset="0"/>
                <a:cs typeface="Times New Roman" panose="02020603050405020304" pitchFamily="18" charset="0"/>
              </a:rPr>
              <a:t> 7-р хавсралт</a:t>
            </a:r>
            <a:r>
              <a:rPr lang="en-US" sz="2400" dirty="0" smtClean="0">
                <a:latin typeface="Times New Roman" panose="02020603050405020304" pitchFamily="18" charset="0"/>
                <a:cs typeface="Times New Roman" panose="02020603050405020304" pitchFamily="18" charset="0"/>
              </a:rPr>
              <a:t>)</a:t>
            </a:r>
            <a:endParaRPr lang="mn-MN" sz="24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4294967295"/>
          </p:nvPr>
        </p:nvPicPr>
        <p:blipFill>
          <a:blip r:embed="rId3"/>
          <a:stretch>
            <a:fillRect/>
          </a:stretch>
        </p:blipFill>
        <p:spPr>
          <a:xfrm>
            <a:off x="1669001" y="1095375"/>
            <a:ext cx="8020050" cy="5372100"/>
          </a:xfrm>
          <a:prstGeom prst="rect">
            <a:avLst/>
          </a:prstGeom>
        </p:spPr>
      </p:pic>
      <p:sp>
        <p:nvSpPr>
          <p:cNvPr id="3" name="Slide Number Placeholder 2"/>
          <p:cNvSpPr>
            <a:spLocks noGrp="1"/>
          </p:cNvSpPr>
          <p:nvPr>
            <p:ph type="sldNum" sz="quarter" idx="12"/>
          </p:nvPr>
        </p:nvSpPr>
        <p:spPr/>
        <p:txBody>
          <a:bodyPr/>
          <a:lstStyle/>
          <a:p>
            <a:fld id="{DB782087-8ABF-41B6-BABD-656686130C8A}" type="slidenum">
              <a:rPr lang="mn-MN" smtClean="0"/>
              <a:pPr/>
              <a:t>9</a:t>
            </a:fld>
            <a:endParaRPr lang="mn-MN" dirty="0"/>
          </a:p>
        </p:txBody>
      </p:sp>
    </p:spTree>
    <p:extLst>
      <p:ext uri="{BB962C8B-B14F-4D97-AF65-F5344CB8AC3E}">
        <p14:creationId xmlns:p14="http://schemas.microsoft.com/office/powerpoint/2010/main" val="8445895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562</Words>
  <Application>Microsoft Office PowerPoint</Application>
  <PresentationFormat>Widescreen</PresentationFormat>
  <Paragraphs>118</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Times New Roman</vt:lpstr>
      <vt:lpstr>Wingdings</vt:lpstr>
      <vt:lpstr>Retrospect</vt:lpstr>
      <vt:lpstr>Тогтвортой амьжиргаа 3 төсөл</vt:lpstr>
      <vt:lpstr>PowerPoint Presentation</vt:lpstr>
      <vt:lpstr>Гурав. ОНХС-ийн хөрөнгөөр санхүүжүүлэх хөрөнгө оруулалт, хөтөлбөр, төсөл, арга хэмжээний төлөвлөлтөд хамаарах үндсэн нөхцөл</vt:lpstr>
      <vt:lpstr>Үндсэн нөхцлүүд /үргэлжлэл/</vt:lpstr>
      <vt:lpstr>Хоёрдугаар гарын авлагын агуулга</vt:lpstr>
      <vt:lpstr>PowerPoint Presentation</vt:lpstr>
      <vt:lpstr>Нэгдүгээр үе шат. Анхан шатны үнэлгээ</vt:lpstr>
      <vt:lpstr>Хоёрдугаар үе шат. Мэдээллийг нягтлах ба нэмэх</vt:lpstr>
      <vt:lpstr>Төслийн танилцуулга (ОНХСҮАЖ 7-р хавсралт)</vt:lpstr>
      <vt:lpstr>Гуравдугаар үе шат. Тэргүүлэх чиглэлийг тодорхойлох</vt:lpstr>
      <vt:lpstr>Төсөл, арга хэмжээний эрэмбэ</vt:lpstr>
      <vt:lpstr>PowerPoint Presentation</vt:lpstr>
      <vt:lpstr>Иргэдэд мэдээлэх (ОНХСҮАЖ 6.9)</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Тогтвортой амьжиргаа 3 төсөл</dc:title>
  <dc:creator>Danaa</dc:creator>
  <cp:lastModifiedBy>Danaa</cp:lastModifiedBy>
  <cp:revision>8</cp:revision>
  <dcterms:created xsi:type="dcterms:W3CDTF">2019-03-04T13:41:12Z</dcterms:created>
  <dcterms:modified xsi:type="dcterms:W3CDTF">2019-03-06T13:59:21Z</dcterms:modified>
</cp:coreProperties>
</file>